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92" r:id="rId2"/>
    <p:sldId id="265" r:id="rId3"/>
    <p:sldId id="259" r:id="rId4"/>
    <p:sldId id="293" r:id="rId5"/>
    <p:sldId id="277" r:id="rId6"/>
    <p:sldId id="273" r:id="rId7"/>
    <p:sldId id="275" r:id="rId8"/>
    <p:sldId id="278" r:id="rId9"/>
    <p:sldId id="279" r:id="rId10"/>
    <p:sldId id="267" r:id="rId11"/>
    <p:sldId id="282" r:id="rId12"/>
    <p:sldId id="280" r:id="rId13"/>
    <p:sldId id="286" r:id="rId14"/>
    <p:sldId id="289" r:id="rId15"/>
    <p:sldId id="287" r:id="rId16"/>
    <p:sldId id="285" r:id="rId17"/>
    <p:sldId id="288" r:id="rId18"/>
    <p:sldId id="27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3C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362" autoAdjust="0"/>
    <p:restoredTop sz="86385" autoAdjust="0"/>
  </p:normalViewPr>
  <p:slideViewPr>
    <p:cSldViewPr snapToGrid="0">
      <p:cViewPr varScale="1">
        <p:scale>
          <a:sx n="96" d="100"/>
          <a:sy n="96" d="100"/>
        </p:scale>
        <p:origin x="432" y="184"/>
      </p:cViewPr>
      <p:guideLst/>
    </p:cSldViewPr>
  </p:slideViewPr>
  <p:outlineViewPr>
    <p:cViewPr>
      <p:scale>
        <a:sx n="33" d="100"/>
        <a:sy n="33" d="100"/>
      </p:scale>
      <p:origin x="0" y="0"/>
    </p:cViewPr>
    <p:sldLst>
      <p:sld r:id="rId1" collapse="1"/>
    </p:sldLst>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_rels/viewProps.xml.rels><?xml version="1.0" encoding="UTF-8" standalone="yes"?>
<Relationships xmlns="http://schemas.openxmlformats.org/package/2006/relationships"><Relationship Id="rId1" Type="http://schemas.openxmlformats.org/officeDocument/2006/relationships/slide" Target="slides/slide7.xml"/></Relationships>
</file>

<file path=ppt/media/image1.png>
</file>

<file path=ppt/media/image10.jpeg>
</file>

<file path=ppt/media/image11.png>
</file>

<file path=ppt/media/image12.jpg>
</file>

<file path=ppt/media/image13.jpg>
</file>

<file path=ppt/media/image14.jpg>
</file>

<file path=ppt/media/image15.jpg>
</file>

<file path=ppt/media/image16.png>
</file>

<file path=ppt/media/image2.png>
</file>

<file path=ppt/media/image3.jpeg>
</file>

<file path=ppt/media/image4.png>
</file>

<file path=ppt/media/image5.pn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386C7A-7863-4814-891A-7D41A00EDB9E}" type="datetimeFigureOut">
              <a:rPr lang="en-US" smtClean="0"/>
              <a:t>7/15/22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4534A4-725C-49B8-815B-77F3E1B4A2CB}" type="slidenum">
              <a:rPr lang="en-US" smtClean="0"/>
              <a:t>‹#›</a:t>
            </a:fld>
            <a:endParaRPr lang="en-US"/>
          </a:p>
        </p:txBody>
      </p:sp>
    </p:spTree>
    <p:extLst>
      <p:ext uri="{BB962C8B-B14F-4D97-AF65-F5344CB8AC3E}">
        <p14:creationId xmlns:p14="http://schemas.microsoft.com/office/powerpoint/2010/main" val="27930190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challenge.gov/"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2</a:t>
            </a:fld>
            <a:endParaRPr lang="en-US"/>
          </a:p>
        </p:txBody>
      </p:sp>
    </p:spTree>
    <p:extLst>
      <p:ext uri="{BB962C8B-B14F-4D97-AF65-F5344CB8AC3E}">
        <p14:creationId xmlns:p14="http://schemas.microsoft.com/office/powerpoint/2010/main" val="1794848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11</a:t>
            </a:fld>
            <a:endParaRPr lang="en-US"/>
          </a:p>
        </p:txBody>
      </p:sp>
    </p:spTree>
    <p:extLst>
      <p:ext uri="{BB962C8B-B14F-4D97-AF65-F5344CB8AC3E}">
        <p14:creationId xmlns:p14="http://schemas.microsoft.com/office/powerpoint/2010/main" val="13155332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dark blue background, and text in white and orange. On the right half of the card, the silhouettes of three human figures looking at laptops are in orange against a background of small white dots in a circular pattern over the dark blue. On the left</a:t>
            </a:r>
            <a:r>
              <a:rPr lang="en-US" b="0" i="0" baseline="0" dirty="0">
                <a:solidFill>
                  <a:srgbClr val="1D1C1D"/>
                </a:solidFill>
                <a:effectLst/>
                <a:latin typeface="Slack-Lato"/>
              </a:rPr>
              <a:t> half, dark blue</a:t>
            </a:r>
            <a:r>
              <a:rPr lang="en-US" b="0" i="0" dirty="0">
                <a:solidFill>
                  <a:srgbClr val="1D1C1D"/>
                </a:solidFill>
                <a:effectLst/>
                <a:latin typeface="Slack-Lato"/>
              </a:rPr>
              <a:t> text lies on top of a white background.</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12</a:t>
            </a:fld>
            <a:endParaRPr lang="en-US"/>
          </a:p>
        </p:txBody>
      </p:sp>
    </p:spTree>
    <p:extLst>
      <p:ext uri="{BB962C8B-B14F-4D97-AF65-F5344CB8AC3E}">
        <p14:creationId xmlns:p14="http://schemas.microsoft.com/office/powerpoint/2010/main" val="4261357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13</a:t>
            </a:fld>
            <a:endParaRPr lang="en-US"/>
          </a:p>
        </p:txBody>
      </p:sp>
    </p:spTree>
    <p:extLst>
      <p:ext uri="{BB962C8B-B14F-4D97-AF65-F5344CB8AC3E}">
        <p14:creationId xmlns:p14="http://schemas.microsoft.com/office/powerpoint/2010/main" val="27946660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14</a:t>
            </a:fld>
            <a:endParaRPr lang="en-US"/>
          </a:p>
        </p:txBody>
      </p:sp>
    </p:spTree>
    <p:extLst>
      <p:ext uri="{BB962C8B-B14F-4D97-AF65-F5344CB8AC3E}">
        <p14:creationId xmlns:p14="http://schemas.microsoft.com/office/powerpoint/2010/main" val="37855189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15</a:t>
            </a:fld>
            <a:endParaRPr lang="en-US"/>
          </a:p>
        </p:txBody>
      </p:sp>
    </p:spTree>
    <p:extLst>
      <p:ext uri="{BB962C8B-B14F-4D97-AF65-F5344CB8AC3E}">
        <p14:creationId xmlns:p14="http://schemas.microsoft.com/office/powerpoint/2010/main" val="26188266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16</a:t>
            </a:fld>
            <a:endParaRPr lang="en-US"/>
          </a:p>
        </p:txBody>
      </p:sp>
    </p:spTree>
    <p:extLst>
      <p:ext uri="{BB962C8B-B14F-4D97-AF65-F5344CB8AC3E}">
        <p14:creationId xmlns:p14="http://schemas.microsoft.com/office/powerpoint/2010/main" val="5726659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17</a:t>
            </a:fld>
            <a:endParaRPr lang="en-US"/>
          </a:p>
        </p:txBody>
      </p:sp>
    </p:spTree>
    <p:extLst>
      <p:ext uri="{BB962C8B-B14F-4D97-AF65-F5344CB8AC3E}">
        <p14:creationId xmlns:p14="http://schemas.microsoft.com/office/powerpoint/2010/main" val="28303861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dark blue background, and text in white and orange. On the right half of the card, the silhouettes of three human figures looking at laptops are in orange against a background of small white dots in a circular pattern over the dark blue. On the left</a:t>
            </a:r>
            <a:r>
              <a:rPr lang="en-US" b="0" i="0" baseline="0" dirty="0">
                <a:solidFill>
                  <a:srgbClr val="1D1C1D"/>
                </a:solidFill>
                <a:effectLst/>
                <a:latin typeface="Slack-Lato"/>
              </a:rPr>
              <a:t> half, dark blue</a:t>
            </a:r>
            <a:r>
              <a:rPr lang="en-US" b="0" i="0" dirty="0">
                <a:solidFill>
                  <a:srgbClr val="1D1C1D"/>
                </a:solidFill>
                <a:effectLst/>
                <a:latin typeface="Slack-Lato"/>
              </a:rPr>
              <a:t> text lies on top of a white background.</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18</a:t>
            </a:fld>
            <a:endParaRPr lang="en-US"/>
          </a:p>
        </p:txBody>
      </p:sp>
    </p:spTree>
    <p:extLst>
      <p:ext uri="{BB962C8B-B14F-4D97-AF65-F5344CB8AC3E}">
        <p14:creationId xmlns:p14="http://schemas.microsoft.com/office/powerpoint/2010/main" val="3915798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dark blue background, and text in white and orange. On the right third of the card, the silhouettes of three human figures looking at laptops are in orange against a background of small white dots in a circular pattern over the dark blue. On the left, white text lies on top of dark blue background.</a:t>
            </a:r>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3</a:t>
            </a:fld>
            <a:endParaRPr lang="en-US"/>
          </a:p>
        </p:txBody>
      </p:sp>
    </p:spTree>
    <p:extLst>
      <p:ext uri="{BB962C8B-B14F-4D97-AF65-F5344CB8AC3E}">
        <p14:creationId xmlns:p14="http://schemas.microsoft.com/office/powerpoint/2010/main" val="25616224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dark blue background, and text in white and orange. On the right third of the card, the silhouettes of three human figures looking at laptops are in orange against a background of small white dots in a circular pattern over the dark blue. On the left, white text lies on top of dark blue background.</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4</a:t>
            </a:fld>
            <a:endParaRPr lang="en-US"/>
          </a:p>
        </p:txBody>
      </p:sp>
    </p:spTree>
    <p:extLst>
      <p:ext uri="{BB962C8B-B14F-4D97-AF65-F5344CB8AC3E}">
        <p14:creationId xmlns:p14="http://schemas.microsoft.com/office/powerpoint/2010/main" val="3951663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5</a:t>
            </a:fld>
            <a:endParaRPr lang="en-US"/>
          </a:p>
        </p:txBody>
      </p:sp>
    </p:spTree>
    <p:extLst>
      <p:ext uri="{BB962C8B-B14F-4D97-AF65-F5344CB8AC3E}">
        <p14:creationId xmlns:p14="http://schemas.microsoft.com/office/powerpoint/2010/main" val="16685565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6</a:t>
            </a:fld>
            <a:endParaRPr lang="en-US"/>
          </a:p>
        </p:txBody>
      </p:sp>
    </p:spTree>
    <p:extLst>
      <p:ext uri="{BB962C8B-B14F-4D97-AF65-F5344CB8AC3E}">
        <p14:creationId xmlns:p14="http://schemas.microsoft.com/office/powerpoint/2010/main" val="454680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7</a:t>
            </a:fld>
            <a:endParaRPr lang="en-US"/>
          </a:p>
        </p:txBody>
      </p:sp>
    </p:spTree>
    <p:extLst>
      <p:ext uri="{BB962C8B-B14F-4D97-AF65-F5344CB8AC3E}">
        <p14:creationId xmlns:p14="http://schemas.microsoft.com/office/powerpoint/2010/main" val="1525884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8</a:t>
            </a:fld>
            <a:endParaRPr lang="en-US"/>
          </a:p>
        </p:txBody>
      </p:sp>
    </p:spTree>
    <p:extLst>
      <p:ext uri="{BB962C8B-B14F-4D97-AF65-F5344CB8AC3E}">
        <p14:creationId xmlns:p14="http://schemas.microsoft.com/office/powerpoint/2010/main" val="72956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white background. At the top</a:t>
            </a:r>
            <a:r>
              <a:rPr lang="en-US" b="0" i="0" baseline="0" dirty="0">
                <a:solidFill>
                  <a:srgbClr val="1D1C1D"/>
                </a:solidFill>
                <a:effectLst/>
                <a:latin typeface="Slack-Lato"/>
              </a:rPr>
              <a:t> of the page is a banner is white text against a</a:t>
            </a:r>
            <a:r>
              <a:rPr lang="en-US" b="0" i="0" dirty="0">
                <a:solidFill>
                  <a:srgbClr val="1D1C1D"/>
                </a:solidFill>
                <a:effectLst/>
                <a:latin typeface="Slack-Lato"/>
              </a:rPr>
              <a:t> dark blue background with small white</a:t>
            </a:r>
            <a:r>
              <a:rPr lang="en-US" b="0" i="0" baseline="0" dirty="0">
                <a:solidFill>
                  <a:srgbClr val="1D1C1D"/>
                </a:solidFill>
                <a:effectLst/>
                <a:latin typeface="Slack-Lato"/>
              </a:rPr>
              <a:t> dots</a:t>
            </a:r>
            <a:r>
              <a:rPr lang="en-US" b="0" i="0" dirty="0">
                <a:solidFill>
                  <a:srgbClr val="1D1C1D"/>
                </a:solidFill>
                <a:effectLst/>
                <a:latin typeface="Slack-Lato"/>
              </a:rPr>
              <a:t>. </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9</a:t>
            </a:fld>
            <a:endParaRPr lang="en-US"/>
          </a:p>
        </p:txBody>
      </p:sp>
    </p:spTree>
    <p:extLst>
      <p:ext uri="{BB962C8B-B14F-4D97-AF65-F5344CB8AC3E}">
        <p14:creationId xmlns:p14="http://schemas.microsoft.com/office/powerpoint/2010/main" val="192254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D1C1D"/>
                </a:solidFill>
                <a:effectLst/>
                <a:latin typeface="Slack-Lato"/>
              </a:rPr>
              <a:t>Slide uses the color palette of the </a:t>
            </a:r>
            <a:r>
              <a:rPr lang="en-US" b="0" i="0" u="none" strike="noStrike" dirty="0">
                <a:effectLst/>
                <a:latin typeface="Slack-Lato"/>
                <a:hlinkClick r:id="rId3"/>
              </a:rPr>
              <a:t>Challenge.gov</a:t>
            </a:r>
            <a:r>
              <a:rPr lang="en-US" b="0" i="0" dirty="0">
                <a:solidFill>
                  <a:srgbClr val="1D1C1D"/>
                </a:solidFill>
                <a:effectLst/>
                <a:latin typeface="Slack-Lato"/>
              </a:rPr>
              <a:t> website; it has a dark blue background, and text in white and orange. On the right third of the card, the silhouettes of three human figures looking at laptops are in orange against a background of small white dots in a circular pattern over the dark blue. On the left, white text lies on top of dark blue background.</a:t>
            </a:r>
            <a:endParaRPr lang="en-US" dirty="0"/>
          </a:p>
          <a:p>
            <a:endParaRPr lang="en-US" dirty="0"/>
          </a:p>
        </p:txBody>
      </p:sp>
      <p:sp>
        <p:nvSpPr>
          <p:cNvPr id="4" name="Slide Number Placeholder 3"/>
          <p:cNvSpPr>
            <a:spLocks noGrp="1"/>
          </p:cNvSpPr>
          <p:nvPr>
            <p:ph type="sldNum" sz="quarter" idx="5"/>
          </p:nvPr>
        </p:nvSpPr>
        <p:spPr/>
        <p:txBody>
          <a:bodyPr/>
          <a:lstStyle/>
          <a:p>
            <a:fld id="{324534A4-725C-49B8-815B-77F3E1B4A2CB}" type="slidenum">
              <a:rPr lang="en-US" smtClean="0"/>
              <a:t>10</a:t>
            </a:fld>
            <a:endParaRPr lang="en-US"/>
          </a:p>
        </p:txBody>
      </p:sp>
    </p:spTree>
    <p:extLst>
      <p:ext uri="{BB962C8B-B14F-4D97-AF65-F5344CB8AC3E}">
        <p14:creationId xmlns:p14="http://schemas.microsoft.com/office/powerpoint/2010/main" val="8793262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CA5E8-9816-4BCE-B61A-275E51B45C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4327A3D-EE59-4C7A-97DF-B13AF0B237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8438E7-207F-4E96-8EFC-88192D748590}"/>
              </a:ext>
            </a:extLst>
          </p:cNvPr>
          <p:cNvSpPr>
            <a:spLocks noGrp="1"/>
          </p:cNvSpPr>
          <p:nvPr>
            <p:ph type="dt" sz="half" idx="10"/>
          </p:nvPr>
        </p:nvSpPr>
        <p:spPr/>
        <p:txBody>
          <a:bodyPr/>
          <a:lstStyle/>
          <a:p>
            <a:fld id="{50E4C3DE-B1B7-4567-AC4F-170868066E2A}" type="datetime1">
              <a:rPr lang="en-US" smtClean="0"/>
              <a:t>7/15/22</a:t>
            </a:fld>
            <a:endParaRPr lang="en-US"/>
          </a:p>
        </p:txBody>
      </p:sp>
      <p:sp>
        <p:nvSpPr>
          <p:cNvPr id="5" name="Footer Placeholder 4">
            <a:extLst>
              <a:ext uri="{FF2B5EF4-FFF2-40B4-BE49-F238E27FC236}">
                <a16:creationId xmlns:a16="http://schemas.microsoft.com/office/drawing/2014/main" id="{3366D3AD-C7A7-49EF-BB01-6439FEC12284}"/>
              </a:ext>
            </a:extLst>
          </p:cNvPr>
          <p:cNvSpPr>
            <a:spLocks noGrp="1"/>
          </p:cNvSpPr>
          <p:nvPr>
            <p:ph type="ftr" sz="quarter" idx="11"/>
          </p:nvPr>
        </p:nvSpPr>
        <p:spPr/>
        <p:txBody>
          <a:bodyPr/>
          <a:lstStyle/>
          <a:p>
            <a:r>
              <a:rPr lang="en-US"/>
              <a:t>WHITE HOUSE &amp; GSA OPEN INNOVATION FORUM</a:t>
            </a:r>
          </a:p>
        </p:txBody>
      </p:sp>
      <p:sp>
        <p:nvSpPr>
          <p:cNvPr id="6" name="Slide Number Placeholder 5">
            <a:extLst>
              <a:ext uri="{FF2B5EF4-FFF2-40B4-BE49-F238E27FC236}">
                <a16:creationId xmlns:a16="http://schemas.microsoft.com/office/drawing/2014/main" id="{2054B4F5-449E-45B0-A3A7-D0FA41489EF1}"/>
              </a:ext>
            </a:extLst>
          </p:cNvPr>
          <p:cNvSpPr>
            <a:spLocks noGrp="1"/>
          </p:cNvSpPr>
          <p:nvPr>
            <p:ph type="sldNum" sz="quarter" idx="12"/>
          </p:nvPr>
        </p:nvSpPr>
        <p:spPr/>
        <p:txBody>
          <a:bodyPr/>
          <a:lstStyle/>
          <a:p>
            <a:fld id="{C2053DBD-7231-4DF4-A642-E18C1018F866}" type="slidenum">
              <a:rPr lang="en-US" smtClean="0"/>
              <a:t>‹#›</a:t>
            </a:fld>
            <a:endParaRPr lang="en-US"/>
          </a:p>
        </p:txBody>
      </p:sp>
    </p:spTree>
    <p:extLst>
      <p:ext uri="{BB962C8B-B14F-4D97-AF65-F5344CB8AC3E}">
        <p14:creationId xmlns:p14="http://schemas.microsoft.com/office/powerpoint/2010/main" val="280988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B17EB-17BA-466B-AD23-0EA510E3433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8714A14-1333-4887-A187-CF0C38B2B0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C31AA3-2F63-47F9-ADA7-262998C7BBF4}"/>
              </a:ext>
            </a:extLst>
          </p:cNvPr>
          <p:cNvSpPr>
            <a:spLocks noGrp="1"/>
          </p:cNvSpPr>
          <p:nvPr>
            <p:ph type="dt" sz="half" idx="10"/>
          </p:nvPr>
        </p:nvSpPr>
        <p:spPr/>
        <p:txBody>
          <a:bodyPr/>
          <a:lstStyle/>
          <a:p>
            <a:fld id="{9F10B9E8-A254-4AB2-93FC-A3EE1C9CDBCF}" type="datetime1">
              <a:rPr lang="en-US" smtClean="0"/>
              <a:t>7/15/22</a:t>
            </a:fld>
            <a:endParaRPr lang="en-US"/>
          </a:p>
        </p:txBody>
      </p:sp>
      <p:sp>
        <p:nvSpPr>
          <p:cNvPr id="5" name="Footer Placeholder 4">
            <a:extLst>
              <a:ext uri="{FF2B5EF4-FFF2-40B4-BE49-F238E27FC236}">
                <a16:creationId xmlns:a16="http://schemas.microsoft.com/office/drawing/2014/main" id="{DBBAFA77-7793-45AD-B878-C85F70DD67E5}"/>
              </a:ext>
            </a:extLst>
          </p:cNvPr>
          <p:cNvSpPr>
            <a:spLocks noGrp="1"/>
          </p:cNvSpPr>
          <p:nvPr>
            <p:ph type="ftr" sz="quarter" idx="11"/>
          </p:nvPr>
        </p:nvSpPr>
        <p:spPr/>
        <p:txBody>
          <a:bodyPr/>
          <a:lstStyle/>
          <a:p>
            <a:r>
              <a:rPr lang="en-US"/>
              <a:t>WHITE HOUSE &amp; GSA OPEN INNOVATION FORUM</a:t>
            </a:r>
          </a:p>
        </p:txBody>
      </p:sp>
      <p:sp>
        <p:nvSpPr>
          <p:cNvPr id="6" name="Slide Number Placeholder 5">
            <a:extLst>
              <a:ext uri="{FF2B5EF4-FFF2-40B4-BE49-F238E27FC236}">
                <a16:creationId xmlns:a16="http://schemas.microsoft.com/office/drawing/2014/main" id="{3CFA280F-063F-4A5A-A4C3-E7B2A9F336D1}"/>
              </a:ext>
            </a:extLst>
          </p:cNvPr>
          <p:cNvSpPr>
            <a:spLocks noGrp="1"/>
          </p:cNvSpPr>
          <p:nvPr>
            <p:ph type="sldNum" sz="quarter" idx="12"/>
          </p:nvPr>
        </p:nvSpPr>
        <p:spPr/>
        <p:txBody>
          <a:bodyPr/>
          <a:lstStyle/>
          <a:p>
            <a:fld id="{C2053DBD-7231-4DF4-A642-E18C1018F866}" type="slidenum">
              <a:rPr lang="en-US" smtClean="0"/>
              <a:t>‹#›</a:t>
            </a:fld>
            <a:endParaRPr lang="en-US"/>
          </a:p>
        </p:txBody>
      </p:sp>
    </p:spTree>
    <p:extLst>
      <p:ext uri="{BB962C8B-B14F-4D97-AF65-F5344CB8AC3E}">
        <p14:creationId xmlns:p14="http://schemas.microsoft.com/office/powerpoint/2010/main" val="2403647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1AB2AF-BB76-4A8B-A62E-1CDB5F0C5D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80147CC-5EF8-4052-A993-C62FA9E3C75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00942A-02A6-47BC-8005-8437B6F7D3F5}"/>
              </a:ext>
            </a:extLst>
          </p:cNvPr>
          <p:cNvSpPr>
            <a:spLocks noGrp="1"/>
          </p:cNvSpPr>
          <p:nvPr>
            <p:ph type="dt" sz="half" idx="10"/>
          </p:nvPr>
        </p:nvSpPr>
        <p:spPr/>
        <p:txBody>
          <a:bodyPr/>
          <a:lstStyle/>
          <a:p>
            <a:fld id="{E6341E99-45A2-4BBE-9A95-BEC34146083E}" type="datetime1">
              <a:rPr lang="en-US" smtClean="0"/>
              <a:t>7/15/22</a:t>
            </a:fld>
            <a:endParaRPr lang="en-US"/>
          </a:p>
        </p:txBody>
      </p:sp>
      <p:sp>
        <p:nvSpPr>
          <p:cNvPr id="5" name="Footer Placeholder 4">
            <a:extLst>
              <a:ext uri="{FF2B5EF4-FFF2-40B4-BE49-F238E27FC236}">
                <a16:creationId xmlns:a16="http://schemas.microsoft.com/office/drawing/2014/main" id="{19AA543A-C1C5-41F6-B4DA-B805B30C7022}"/>
              </a:ext>
            </a:extLst>
          </p:cNvPr>
          <p:cNvSpPr>
            <a:spLocks noGrp="1"/>
          </p:cNvSpPr>
          <p:nvPr>
            <p:ph type="ftr" sz="quarter" idx="11"/>
          </p:nvPr>
        </p:nvSpPr>
        <p:spPr/>
        <p:txBody>
          <a:bodyPr/>
          <a:lstStyle/>
          <a:p>
            <a:r>
              <a:rPr lang="en-US"/>
              <a:t>WHITE HOUSE &amp; GSA OPEN INNOVATION FORUM</a:t>
            </a:r>
          </a:p>
        </p:txBody>
      </p:sp>
      <p:sp>
        <p:nvSpPr>
          <p:cNvPr id="6" name="Slide Number Placeholder 5">
            <a:extLst>
              <a:ext uri="{FF2B5EF4-FFF2-40B4-BE49-F238E27FC236}">
                <a16:creationId xmlns:a16="http://schemas.microsoft.com/office/drawing/2014/main" id="{29F3D170-F548-438B-B3DE-7DB2C7B2BE36}"/>
              </a:ext>
            </a:extLst>
          </p:cNvPr>
          <p:cNvSpPr>
            <a:spLocks noGrp="1"/>
          </p:cNvSpPr>
          <p:nvPr>
            <p:ph type="sldNum" sz="quarter" idx="12"/>
          </p:nvPr>
        </p:nvSpPr>
        <p:spPr/>
        <p:txBody>
          <a:bodyPr/>
          <a:lstStyle/>
          <a:p>
            <a:fld id="{C2053DBD-7231-4DF4-A642-E18C1018F866}" type="slidenum">
              <a:rPr lang="en-US" smtClean="0"/>
              <a:t>‹#›</a:t>
            </a:fld>
            <a:endParaRPr lang="en-US"/>
          </a:p>
        </p:txBody>
      </p:sp>
    </p:spTree>
    <p:extLst>
      <p:ext uri="{BB962C8B-B14F-4D97-AF65-F5344CB8AC3E}">
        <p14:creationId xmlns:p14="http://schemas.microsoft.com/office/powerpoint/2010/main" val="2086787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0A2AB-5821-48BB-87B9-BA4D6B3125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8D7371-48DA-465E-A4C4-0B65F8CAC6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80FCE5-4F5F-4069-8BE4-B3E333429E1F}"/>
              </a:ext>
            </a:extLst>
          </p:cNvPr>
          <p:cNvSpPr>
            <a:spLocks noGrp="1"/>
          </p:cNvSpPr>
          <p:nvPr>
            <p:ph type="dt" sz="half" idx="10"/>
          </p:nvPr>
        </p:nvSpPr>
        <p:spPr/>
        <p:txBody>
          <a:bodyPr/>
          <a:lstStyle/>
          <a:p>
            <a:fld id="{5C4834F8-8679-4E02-A088-AAD457495278}" type="datetime1">
              <a:rPr lang="en-US" smtClean="0"/>
              <a:t>7/15/22</a:t>
            </a:fld>
            <a:endParaRPr lang="en-US"/>
          </a:p>
        </p:txBody>
      </p:sp>
      <p:sp>
        <p:nvSpPr>
          <p:cNvPr id="5" name="Footer Placeholder 4">
            <a:extLst>
              <a:ext uri="{FF2B5EF4-FFF2-40B4-BE49-F238E27FC236}">
                <a16:creationId xmlns:a16="http://schemas.microsoft.com/office/drawing/2014/main" id="{9E8D0211-3FBC-47B6-9B93-D19187C7163A}"/>
              </a:ext>
            </a:extLst>
          </p:cNvPr>
          <p:cNvSpPr>
            <a:spLocks noGrp="1"/>
          </p:cNvSpPr>
          <p:nvPr>
            <p:ph type="ftr" sz="quarter" idx="11"/>
          </p:nvPr>
        </p:nvSpPr>
        <p:spPr/>
        <p:txBody>
          <a:bodyPr/>
          <a:lstStyle/>
          <a:p>
            <a:r>
              <a:rPr lang="en-US"/>
              <a:t>WHITE HOUSE &amp; GSA OPEN INNOVATION FORUM</a:t>
            </a:r>
          </a:p>
        </p:txBody>
      </p:sp>
      <p:sp>
        <p:nvSpPr>
          <p:cNvPr id="6" name="Slide Number Placeholder 5">
            <a:extLst>
              <a:ext uri="{FF2B5EF4-FFF2-40B4-BE49-F238E27FC236}">
                <a16:creationId xmlns:a16="http://schemas.microsoft.com/office/drawing/2014/main" id="{B9E6DBDC-31FB-4ABB-862A-9EA81F9FB446}"/>
              </a:ext>
            </a:extLst>
          </p:cNvPr>
          <p:cNvSpPr>
            <a:spLocks noGrp="1"/>
          </p:cNvSpPr>
          <p:nvPr>
            <p:ph type="sldNum" sz="quarter" idx="12"/>
          </p:nvPr>
        </p:nvSpPr>
        <p:spPr/>
        <p:txBody>
          <a:bodyPr/>
          <a:lstStyle/>
          <a:p>
            <a:fld id="{C2053DBD-7231-4DF4-A642-E18C1018F866}" type="slidenum">
              <a:rPr lang="en-US" smtClean="0"/>
              <a:t>‹#›</a:t>
            </a:fld>
            <a:endParaRPr lang="en-US"/>
          </a:p>
        </p:txBody>
      </p:sp>
    </p:spTree>
    <p:extLst>
      <p:ext uri="{BB962C8B-B14F-4D97-AF65-F5344CB8AC3E}">
        <p14:creationId xmlns:p14="http://schemas.microsoft.com/office/powerpoint/2010/main" val="2015352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95040-0622-41B3-80FA-15DCF50EE0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6360B2A-5E63-47E1-9E15-10593AE970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4FFCF7-A9A5-4A12-9C74-D2600BE73A01}"/>
              </a:ext>
            </a:extLst>
          </p:cNvPr>
          <p:cNvSpPr>
            <a:spLocks noGrp="1"/>
          </p:cNvSpPr>
          <p:nvPr>
            <p:ph type="dt" sz="half" idx="10"/>
          </p:nvPr>
        </p:nvSpPr>
        <p:spPr/>
        <p:txBody>
          <a:bodyPr/>
          <a:lstStyle/>
          <a:p>
            <a:fld id="{6ABA6769-8D9C-4F20-BF48-2D6E79E52CF5}" type="datetime1">
              <a:rPr lang="en-US" smtClean="0"/>
              <a:t>7/15/22</a:t>
            </a:fld>
            <a:endParaRPr lang="en-US"/>
          </a:p>
        </p:txBody>
      </p:sp>
      <p:sp>
        <p:nvSpPr>
          <p:cNvPr id="5" name="Footer Placeholder 4">
            <a:extLst>
              <a:ext uri="{FF2B5EF4-FFF2-40B4-BE49-F238E27FC236}">
                <a16:creationId xmlns:a16="http://schemas.microsoft.com/office/drawing/2014/main" id="{B6F83F5A-FACD-4B66-AFB0-50107C71B29D}"/>
              </a:ext>
            </a:extLst>
          </p:cNvPr>
          <p:cNvSpPr>
            <a:spLocks noGrp="1"/>
          </p:cNvSpPr>
          <p:nvPr>
            <p:ph type="ftr" sz="quarter" idx="11"/>
          </p:nvPr>
        </p:nvSpPr>
        <p:spPr/>
        <p:txBody>
          <a:bodyPr/>
          <a:lstStyle/>
          <a:p>
            <a:r>
              <a:rPr lang="en-US"/>
              <a:t>WHITE HOUSE &amp; GSA OPEN INNOVATION FORUM</a:t>
            </a:r>
          </a:p>
        </p:txBody>
      </p:sp>
      <p:sp>
        <p:nvSpPr>
          <p:cNvPr id="6" name="Slide Number Placeholder 5">
            <a:extLst>
              <a:ext uri="{FF2B5EF4-FFF2-40B4-BE49-F238E27FC236}">
                <a16:creationId xmlns:a16="http://schemas.microsoft.com/office/drawing/2014/main" id="{BD3F555A-34BB-4BE4-9456-6F885B2ED7B5}"/>
              </a:ext>
            </a:extLst>
          </p:cNvPr>
          <p:cNvSpPr>
            <a:spLocks noGrp="1"/>
          </p:cNvSpPr>
          <p:nvPr>
            <p:ph type="sldNum" sz="quarter" idx="12"/>
          </p:nvPr>
        </p:nvSpPr>
        <p:spPr/>
        <p:txBody>
          <a:bodyPr/>
          <a:lstStyle/>
          <a:p>
            <a:fld id="{C2053DBD-7231-4DF4-A642-E18C1018F866}" type="slidenum">
              <a:rPr lang="en-US" smtClean="0"/>
              <a:t>‹#›</a:t>
            </a:fld>
            <a:endParaRPr lang="en-US"/>
          </a:p>
        </p:txBody>
      </p:sp>
    </p:spTree>
    <p:extLst>
      <p:ext uri="{BB962C8B-B14F-4D97-AF65-F5344CB8AC3E}">
        <p14:creationId xmlns:p14="http://schemas.microsoft.com/office/powerpoint/2010/main" val="1764987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31309-87AC-4371-B7D4-3A4D93144B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EF2947-A87C-4CAF-BA53-7AA3F9CE474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363485C-72AE-4E33-BC32-66D34136008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2EFD053-AFD3-4DEB-81E7-F7CB8FF4821C}"/>
              </a:ext>
            </a:extLst>
          </p:cNvPr>
          <p:cNvSpPr>
            <a:spLocks noGrp="1"/>
          </p:cNvSpPr>
          <p:nvPr>
            <p:ph type="dt" sz="half" idx="10"/>
          </p:nvPr>
        </p:nvSpPr>
        <p:spPr/>
        <p:txBody>
          <a:bodyPr/>
          <a:lstStyle/>
          <a:p>
            <a:fld id="{923EACE9-E4EC-446C-A670-0D6909C03D81}" type="datetime1">
              <a:rPr lang="en-US" smtClean="0"/>
              <a:t>7/15/22</a:t>
            </a:fld>
            <a:endParaRPr lang="en-US"/>
          </a:p>
        </p:txBody>
      </p:sp>
      <p:sp>
        <p:nvSpPr>
          <p:cNvPr id="6" name="Footer Placeholder 5">
            <a:extLst>
              <a:ext uri="{FF2B5EF4-FFF2-40B4-BE49-F238E27FC236}">
                <a16:creationId xmlns:a16="http://schemas.microsoft.com/office/drawing/2014/main" id="{009F2B91-B14D-449B-852A-2CFFD04429A0}"/>
              </a:ext>
            </a:extLst>
          </p:cNvPr>
          <p:cNvSpPr>
            <a:spLocks noGrp="1"/>
          </p:cNvSpPr>
          <p:nvPr>
            <p:ph type="ftr" sz="quarter" idx="11"/>
          </p:nvPr>
        </p:nvSpPr>
        <p:spPr/>
        <p:txBody>
          <a:bodyPr/>
          <a:lstStyle/>
          <a:p>
            <a:r>
              <a:rPr lang="en-US"/>
              <a:t>WHITE HOUSE &amp; GSA OPEN INNOVATION FORUM</a:t>
            </a:r>
          </a:p>
        </p:txBody>
      </p:sp>
      <p:sp>
        <p:nvSpPr>
          <p:cNvPr id="7" name="Slide Number Placeholder 6">
            <a:extLst>
              <a:ext uri="{FF2B5EF4-FFF2-40B4-BE49-F238E27FC236}">
                <a16:creationId xmlns:a16="http://schemas.microsoft.com/office/drawing/2014/main" id="{1316590D-D46E-4D39-B6A3-ED0D468236BE}"/>
              </a:ext>
            </a:extLst>
          </p:cNvPr>
          <p:cNvSpPr>
            <a:spLocks noGrp="1"/>
          </p:cNvSpPr>
          <p:nvPr>
            <p:ph type="sldNum" sz="quarter" idx="12"/>
          </p:nvPr>
        </p:nvSpPr>
        <p:spPr/>
        <p:txBody>
          <a:bodyPr/>
          <a:lstStyle/>
          <a:p>
            <a:fld id="{C2053DBD-7231-4DF4-A642-E18C1018F866}" type="slidenum">
              <a:rPr lang="en-US" smtClean="0"/>
              <a:t>‹#›</a:t>
            </a:fld>
            <a:endParaRPr lang="en-US"/>
          </a:p>
        </p:txBody>
      </p:sp>
    </p:spTree>
    <p:extLst>
      <p:ext uri="{BB962C8B-B14F-4D97-AF65-F5344CB8AC3E}">
        <p14:creationId xmlns:p14="http://schemas.microsoft.com/office/powerpoint/2010/main" val="339064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CC960-B57D-4D07-AF1F-1A7D923CE7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8F50593-C6E1-4E0A-8303-57A51F1C25C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3AD1BF-CDED-4E75-B0E1-BDE41DC4A7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FDCDC51-C26C-466D-9FC6-65E122C6E6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79F6B7-0997-4CF9-9081-E79C9DE7DA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4B1AE0-5ED7-4031-BC0A-B05574A91D32}"/>
              </a:ext>
            </a:extLst>
          </p:cNvPr>
          <p:cNvSpPr>
            <a:spLocks noGrp="1"/>
          </p:cNvSpPr>
          <p:nvPr>
            <p:ph type="dt" sz="half" idx="10"/>
          </p:nvPr>
        </p:nvSpPr>
        <p:spPr/>
        <p:txBody>
          <a:bodyPr/>
          <a:lstStyle/>
          <a:p>
            <a:fld id="{65B42120-2CB5-4692-9025-0C7A586C6647}" type="datetime1">
              <a:rPr lang="en-US" smtClean="0"/>
              <a:t>7/15/22</a:t>
            </a:fld>
            <a:endParaRPr lang="en-US"/>
          </a:p>
        </p:txBody>
      </p:sp>
      <p:sp>
        <p:nvSpPr>
          <p:cNvPr id="8" name="Footer Placeholder 7">
            <a:extLst>
              <a:ext uri="{FF2B5EF4-FFF2-40B4-BE49-F238E27FC236}">
                <a16:creationId xmlns:a16="http://schemas.microsoft.com/office/drawing/2014/main" id="{F70E6301-EE98-48B7-AA75-0E83338F3BC5}"/>
              </a:ext>
            </a:extLst>
          </p:cNvPr>
          <p:cNvSpPr>
            <a:spLocks noGrp="1"/>
          </p:cNvSpPr>
          <p:nvPr>
            <p:ph type="ftr" sz="quarter" idx="11"/>
          </p:nvPr>
        </p:nvSpPr>
        <p:spPr/>
        <p:txBody>
          <a:bodyPr/>
          <a:lstStyle/>
          <a:p>
            <a:r>
              <a:rPr lang="en-US"/>
              <a:t>WHITE HOUSE &amp; GSA OPEN INNOVATION FORUM</a:t>
            </a:r>
          </a:p>
        </p:txBody>
      </p:sp>
      <p:sp>
        <p:nvSpPr>
          <p:cNvPr id="9" name="Slide Number Placeholder 8">
            <a:extLst>
              <a:ext uri="{FF2B5EF4-FFF2-40B4-BE49-F238E27FC236}">
                <a16:creationId xmlns:a16="http://schemas.microsoft.com/office/drawing/2014/main" id="{E61E2BF1-5FE4-4E0A-9022-30B6AB73AD5B}"/>
              </a:ext>
            </a:extLst>
          </p:cNvPr>
          <p:cNvSpPr>
            <a:spLocks noGrp="1"/>
          </p:cNvSpPr>
          <p:nvPr>
            <p:ph type="sldNum" sz="quarter" idx="12"/>
          </p:nvPr>
        </p:nvSpPr>
        <p:spPr/>
        <p:txBody>
          <a:bodyPr/>
          <a:lstStyle/>
          <a:p>
            <a:fld id="{C2053DBD-7231-4DF4-A642-E18C1018F866}" type="slidenum">
              <a:rPr lang="en-US" smtClean="0"/>
              <a:t>‹#›</a:t>
            </a:fld>
            <a:endParaRPr lang="en-US"/>
          </a:p>
        </p:txBody>
      </p:sp>
    </p:spTree>
    <p:extLst>
      <p:ext uri="{BB962C8B-B14F-4D97-AF65-F5344CB8AC3E}">
        <p14:creationId xmlns:p14="http://schemas.microsoft.com/office/powerpoint/2010/main" val="1173117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A0E4B-D5CD-42EB-B1AA-32A67F2270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45ABF1-C29B-4E0A-8B69-DF14E04B0BAE}"/>
              </a:ext>
            </a:extLst>
          </p:cNvPr>
          <p:cNvSpPr>
            <a:spLocks noGrp="1"/>
          </p:cNvSpPr>
          <p:nvPr>
            <p:ph type="dt" sz="half" idx="10"/>
          </p:nvPr>
        </p:nvSpPr>
        <p:spPr/>
        <p:txBody>
          <a:bodyPr/>
          <a:lstStyle/>
          <a:p>
            <a:fld id="{249186F4-B3C1-4747-8FE7-391F6A18EBCB}" type="datetime1">
              <a:rPr lang="en-US" smtClean="0"/>
              <a:t>7/15/22</a:t>
            </a:fld>
            <a:endParaRPr lang="en-US"/>
          </a:p>
        </p:txBody>
      </p:sp>
      <p:sp>
        <p:nvSpPr>
          <p:cNvPr id="4" name="Footer Placeholder 3">
            <a:extLst>
              <a:ext uri="{FF2B5EF4-FFF2-40B4-BE49-F238E27FC236}">
                <a16:creationId xmlns:a16="http://schemas.microsoft.com/office/drawing/2014/main" id="{BC24B4FA-1D10-4734-BC4F-375A4D9BA034}"/>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360374F7-14C5-4EC6-91DE-E1B572C3B223}"/>
              </a:ext>
            </a:extLst>
          </p:cNvPr>
          <p:cNvSpPr>
            <a:spLocks noGrp="1"/>
          </p:cNvSpPr>
          <p:nvPr>
            <p:ph type="sldNum" sz="quarter" idx="12"/>
          </p:nvPr>
        </p:nvSpPr>
        <p:spPr/>
        <p:txBody>
          <a:bodyPr/>
          <a:lstStyle/>
          <a:p>
            <a:fld id="{C2053DBD-7231-4DF4-A642-E18C1018F866}" type="slidenum">
              <a:rPr lang="en-US" smtClean="0"/>
              <a:t>‹#›</a:t>
            </a:fld>
            <a:endParaRPr lang="en-US"/>
          </a:p>
        </p:txBody>
      </p:sp>
    </p:spTree>
    <p:extLst>
      <p:ext uri="{BB962C8B-B14F-4D97-AF65-F5344CB8AC3E}">
        <p14:creationId xmlns:p14="http://schemas.microsoft.com/office/powerpoint/2010/main" val="4230080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B0A059-8E1F-44E3-81E5-BD832F4701B0}"/>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575E50A8-43A6-44D0-B293-3E40DE4B3129}"/>
              </a:ext>
            </a:extLst>
          </p:cNvPr>
          <p:cNvSpPr>
            <a:spLocks noGrp="1"/>
          </p:cNvSpPr>
          <p:nvPr>
            <p:ph type="ftr" sz="quarter" idx="11"/>
          </p:nvPr>
        </p:nvSpPr>
        <p:spPr/>
        <p:txBody>
          <a:bodyPr/>
          <a:lstStyle>
            <a:lvl1pPr>
              <a:defRPr>
                <a:latin typeface="Public sans"/>
              </a:defRPr>
            </a:lvl1pPr>
          </a:lstStyle>
          <a:p>
            <a:r>
              <a:rPr lang="en-US" dirty="0"/>
              <a:t>WHITE HOUSE &amp; GSA OPEN INNOVATION FORUM</a:t>
            </a:r>
          </a:p>
        </p:txBody>
      </p:sp>
      <p:sp>
        <p:nvSpPr>
          <p:cNvPr id="4" name="Slide Number Placeholder 3">
            <a:extLst>
              <a:ext uri="{FF2B5EF4-FFF2-40B4-BE49-F238E27FC236}">
                <a16:creationId xmlns:a16="http://schemas.microsoft.com/office/drawing/2014/main" id="{41A197ED-D414-4122-BE7B-5546E2CDBB01}"/>
              </a:ext>
            </a:extLst>
          </p:cNvPr>
          <p:cNvSpPr>
            <a:spLocks noGrp="1"/>
          </p:cNvSpPr>
          <p:nvPr>
            <p:ph type="sldNum" sz="quarter" idx="12"/>
          </p:nvPr>
        </p:nvSpPr>
        <p:spPr/>
        <p:txBody>
          <a:bodyPr/>
          <a:lstStyle>
            <a:lvl1pPr>
              <a:defRPr sz="1400" b="1"/>
            </a:lvl1pPr>
          </a:lstStyle>
          <a:p>
            <a:fld id="{C2053DBD-7231-4DF4-A642-E18C1018F866}" type="slidenum">
              <a:rPr lang="en-US" smtClean="0"/>
              <a:pPr/>
              <a:t>‹#›</a:t>
            </a:fld>
            <a:endParaRPr lang="en-US" dirty="0"/>
          </a:p>
        </p:txBody>
      </p:sp>
    </p:spTree>
    <p:extLst>
      <p:ext uri="{BB962C8B-B14F-4D97-AF65-F5344CB8AC3E}">
        <p14:creationId xmlns:p14="http://schemas.microsoft.com/office/powerpoint/2010/main" val="25700718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1E1FB-091C-4429-8C4E-0FF0808306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8617398-6EE3-4CA6-9BB6-F9CAFEDB4F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4FD6325-67F4-4AEE-A64A-18D2090B0C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4ADCE5-37E8-4CB4-9C43-883F4DD194DD}"/>
              </a:ext>
            </a:extLst>
          </p:cNvPr>
          <p:cNvSpPr>
            <a:spLocks noGrp="1"/>
          </p:cNvSpPr>
          <p:nvPr>
            <p:ph type="dt" sz="half" idx="10"/>
          </p:nvPr>
        </p:nvSpPr>
        <p:spPr/>
        <p:txBody>
          <a:bodyPr/>
          <a:lstStyle/>
          <a:p>
            <a:fld id="{396D0FFD-2774-4F78-ADDC-9ACF92B3AFA0}" type="datetime1">
              <a:rPr lang="en-US" smtClean="0"/>
              <a:t>7/15/22</a:t>
            </a:fld>
            <a:endParaRPr lang="en-US"/>
          </a:p>
        </p:txBody>
      </p:sp>
      <p:sp>
        <p:nvSpPr>
          <p:cNvPr id="6" name="Footer Placeholder 5">
            <a:extLst>
              <a:ext uri="{FF2B5EF4-FFF2-40B4-BE49-F238E27FC236}">
                <a16:creationId xmlns:a16="http://schemas.microsoft.com/office/drawing/2014/main" id="{E54889B3-3523-414D-BB3B-063881DC782E}"/>
              </a:ext>
            </a:extLst>
          </p:cNvPr>
          <p:cNvSpPr>
            <a:spLocks noGrp="1"/>
          </p:cNvSpPr>
          <p:nvPr>
            <p:ph type="ftr" sz="quarter" idx="11"/>
          </p:nvPr>
        </p:nvSpPr>
        <p:spPr/>
        <p:txBody>
          <a:bodyPr/>
          <a:lstStyle/>
          <a:p>
            <a:r>
              <a:rPr lang="en-US"/>
              <a:t>WHITE HOUSE &amp; GSA OPEN INNOVATION FORUM</a:t>
            </a:r>
          </a:p>
        </p:txBody>
      </p:sp>
      <p:sp>
        <p:nvSpPr>
          <p:cNvPr id="7" name="Slide Number Placeholder 6">
            <a:extLst>
              <a:ext uri="{FF2B5EF4-FFF2-40B4-BE49-F238E27FC236}">
                <a16:creationId xmlns:a16="http://schemas.microsoft.com/office/drawing/2014/main" id="{23DA481E-8DA8-437A-9AF5-303F1B8BA76A}"/>
              </a:ext>
            </a:extLst>
          </p:cNvPr>
          <p:cNvSpPr>
            <a:spLocks noGrp="1"/>
          </p:cNvSpPr>
          <p:nvPr>
            <p:ph type="sldNum" sz="quarter" idx="12"/>
          </p:nvPr>
        </p:nvSpPr>
        <p:spPr/>
        <p:txBody>
          <a:bodyPr/>
          <a:lstStyle/>
          <a:p>
            <a:fld id="{C2053DBD-7231-4DF4-A642-E18C1018F866}" type="slidenum">
              <a:rPr lang="en-US" smtClean="0"/>
              <a:t>‹#›</a:t>
            </a:fld>
            <a:endParaRPr lang="en-US"/>
          </a:p>
        </p:txBody>
      </p:sp>
    </p:spTree>
    <p:extLst>
      <p:ext uri="{BB962C8B-B14F-4D97-AF65-F5344CB8AC3E}">
        <p14:creationId xmlns:p14="http://schemas.microsoft.com/office/powerpoint/2010/main" val="2326138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F6005-AF62-4B7B-989E-F5EFD1641A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DE2A2C3-0BDE-437B-AA23-7D03314B19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E087815-2964-4F0C-8A5B-F305DE0496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2D6BDD-1A08-49F5-ABBF-153173FACC83}"/>
              </a:ext>
            </a:extLst>
          </p:cNvPr>
          <p:cNvSpPr>
            <a:spLocks noGrp="1"/>
          </p:cNvSpPr>
          <p:nvPr>
            <p:ph type="dt" sz="half" idx="10"/>
          </p:nvPr>
        </p:nvSpPr>
        <p:spPr/>
        <p:txBody>
          <a:bodyPr/>
          <a:lstStyle/>
          <a:p>
            <a:fld id="{41BD3C25-F7B6-4A83-B270-BEB180FF2B93}" type="datetime1">
              <a:rPr lang="en-US" smtClean="0"/>
              <a:t>7/15/22</a:t>
            </a:fld>
            <a:endParaRPr lang="en-US"/>
          </a:p>
        </p:txBody>
      </p:sp>
      <p:sp>
        <p:nvSpPr>
          <p:cNvPr id="6" name="Footer Placeholder 5">
            <a:extLst>
              <a:ext uri="{FF2B5EF4-FFF2-40B4-BE49-F238E27FC236}">
                <a16:creationId xmlns:a16="http://schemas.microsoft.com/office/drawing/2014/main" id="{631F7054-527C-4D9B-934D-14F77404754D}"/>
              </a:ext>
            </a:extLst>
          </p:cNvPr>
          <p:cNvSpPr>
            <a:spLocks noGrp="1"/>
          </p:cNvSpPr>
          <p:nvPr>
            <p:ph type="ftr" sz="quarter" idx="11"/>
          </p:nvPr>
        </p:nvSpPr>
        <p:spPr/>
        <p:txBody>
          <a:bodyPr/>
          <a:lstStyle/>
          <a:p>
            <a:r>
              <a:rPr lang="en-US"/>
              <a:t>WHITE HOUSE &amp; GSA OPEN INNOVATION FORUM</a:t>
            </a:r>
          </a:p>
        </p:txBody>
      </p:sp>
      <p:sp>
        <p:nvSpPr>
          <p:cNvPr id="7" name="Slide Number Placeholder 6">
            <a:extLst>
              <a:ext uri="{FF2B5EF4-FFF2-40B4-BE49-F238E27FC236}">
                <a16:creationId xmlns:a16="http://schemas.microsoft.com/office/drawing/2014/main" id="{54FADD35-6BCC-4BF3-9169-8D2F2B987034}"/>
              </a:ext>
            </a:extLst>
          </p:cNvPr>
          <p:cNvSpPr>
            <a:spLocks noGrp="1"/>
          </p:cNvSpPr>
          <p:nvPr>
            <p:ph type="sldNum" sz="quarter" idx="12"/>
          </p:nvPr>
        </p:nvSpPr>
        <p:spPr/>
        <p:txBody>
          <a:bodyPr/>
          <a:lstStyle/>
          <a:p>
            <a:fld id="{C2053DBD-7231-4DF4-A642-E18C1018F866}" type="slidenum">
              <a:rPr lang="en-US" smtClean="0"/>
              <a:t>‹#›</a:t>
            </a:fld>
            <a:endParaRPr lang="en-US"/>
          </a:p>
        </p:txBody>
      </p:sp>
    </p:spTree>
    <p:extLst>
      <p:ext uri="{BB962C8B-B14F-4D97-AF65-F5344CB8AC3E}">
        <p14:creationId xmlns:p14="http://schemas.microsoft.com/office/powerpoint/2010/main" val="933581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470244-ED6C-485E-A372-AA42088C6A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72ECE8-9E9E-4209-B819-B13F4586B0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E0B157-D4EA-43FC-85FC-984C017A6D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5BE5C9-2E34-43EA-882E-256E07739B6C}" type="datetime1">
              <a:rPr lang="en-US" smtClean="0"/>
              <a:t>7/15/22</a:t>
            </a:fld>
            <a:endParaRPr lang="en-US"/>
          </a:p>
        </p:txBody>
      </p:sp>
      <p:sp>
        <p:nvSpPr>
          <p:cNvPr id="5" name="Footer Placeholder 4">
            <a:extLst>
              <a:ext uri="{FF2B5EF4-FFF2-40B4-BE49-F238E27FC236}">
                <a16:creationId xmlns:a16="http://schemas.microsoft.com/office/drawing/2014/main" id="{7BEF3C4E-5D34-4D4E-BCB8-91F90185C9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WHITE HOUSE &amp; GSA OPEN INNOVATION FORUM</a:t>
            </a:r>
          </a:p>
        </p:txBody>
      </p:sp>
      <p:sp>
        <p:nvSpPr>
          <p:cNvPr id="6" name="Slide Number Placeholder 5">
            <a:extLst>
              <a:ext uri="{FF2B5EF4-FFF2-40B4-BE49-F238E27FC236}">
                <a16:creationId xmlns:a16="http://schemas.microsoft.com/office/drawing/2014/main" id="{ACDDDAE6-3063-4368-B0CD-C3606A2C33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053DBD-7231-4DF4-A642-E18C1018F866}" type="slidenum">
              <a:rPr lang="en-US" smtClean="0"/>
              <a:t>‹#›</a:t>
            </a:fld>
            <a:endParaRPr lang="en-US"/>
          </a:p>
        </p:txBody>
      </p:sp>
    </p:spTree>
    <p:extLst>
      <p:ext uri="{BB962C8B-B14F-4D97-AF65-F5344CB8AC3E}">
        <p14:creationId xmlns:p14="http://schemas.microsoft.com/office/powerpoint/2010/main" val="10722275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8.xml"/><Relationship Id="rId5" Type="http://schemas.openxmlformats.org/officeDocument/2006/relationships/image" Target="../media/image5.png"/><Relationship Id="rId4" Type="http://schemas.openxmlformats.org/officeDocument/2006/relationships/hyperlink" Target="https://www.whitehouse.gov/wp-content/uploads/2022/05/05-2022-Implementation-of-Federal-Prize-and-Citizen-Science-Authority.pdf"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8.xml"/><Relationship Id="rId5" Type="http://schemas.openxmlformats.org/officeDocument/2006/relationships/image" Target="../media/image12.jpg"/><Relationship Id="rId4" Type="http://schemas.openxmlformats.org/officeDocument/2006/relationships/hyperlink" Target="https://www.whitehouse.gov/wp-content/uploads/2022/05/05-2022-Implementation-of-Federal-Prize-and-Citizen-Science-Authority.pdf#page=676&amp;zoom=100,92,710"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8.xml"/><Relationship Id="rId5" Type="http://schemas.openxmlformats.org/officeDocument/2006/relationships/image" Target="../media/image13.jpg"/><Relationship Id="rId4" Type="http://schemas.openxmlformats.org/officeDocument/2006/relationships/hyperlink" Target="https://www.whitehouse.gov/wp-content/uploads/2022/05/05-2022-Implementation-of-Federal-Prize-and-Citizen-Science-Authority.pdf#page=208&amp;zoom=100,92,234"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14.jpg"/><Relationship Id="rId4" Type="http://schemas.openxmlformats.org/officeDocument/2006/relationships/hyperlink" Target="https://www.whitehouse.gov/wp-content/uploads/2022/05/05-2022-Implementation-of-Federal-Prize-and-Citizen-Science-Authority.pdf#page=837&amp;zoom=100,92,800"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15.jpg"/><Relationship Id="rId4" Type="http://schemas.openxmlformats.org/officeDocument/2006/relationships/hyperlink" Target="https://www.whitehouse.gov/wp-content/uploads/2022/05/05-2022-Implementation-of-Federal-Prize-and-Citizen-Science-Authority.pdf#page=608&amp;zoom=100,92,494"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8.xml"/><Relationship Id="rId5" Type="http://schemas.openxmlformats.org/officeDocument/2006/relationships/image" Target="../media/image16.png"/><Relationship Id="rId4" Type="http://schemas.openxmlformats.org/officeDocument/2006/relationships/hyperlink" Target="https://www.whitehouse.gov/wp-content/uploads/2022/05/05-2022-Implementation-of-Federal-Prize-and-Citizen-Science-Authority.pdf#page=542"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hyperlink" Target="https://www.citizenscience.gov/" TargetMode="External"/><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hyperlink" Target="https://www.challenge.gov/" TargetMode="External"/><Relationship Id="rId5" Type="http://schemas.openxmlformats.org/officeDocument/2006/relationships/hyperlink" Target="https://digital.gov/communities/" TargetMode="External"/><Relationship Id="rId4" Type="http://schemas.openxmlformats.org/officeDocument/2006/relationships/hyperlink" Target="https://feedback.gsa.gov/jfe/form/SV_a5Aq6ZrlEWFF4e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handbook.tts.gsa.gov/code-of-conduct/"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070A043-D5B4-470F-AFF2-CFEFEFEF4A5E}"/>
              </a:ext>
            </a:extLst>
          </p:cNvPr>
          <p:cNvSpPr>
            <a:spLocks noGrp="1"/>
          </p:cNvSpPr>
          <p:nvPr>
            <p:ph type="title" idx="4294967295"/>
          </p:nvPr>
        </p:nvSpPr>
        <p:spPr>
          <a:xfrm>
            <a:off x="838200" y="-1325563"/>
            <a:ext cx="10515600" cy="1325563"/>
          </a:xfrm>
        </p:spPr>
        <p:txBody>
          <a:bodyPr vert="horz" lIns="91440" tIns="45720" rIns="91440" bIns="45720" rtlCol="0" anchor="b">
            <a:normAutofit/>
          </a:bodyPr>
          <a:lstStyle/>
          <a:p>
            <a:r>
              <a:rPr lang="en-US" dirty="0"/>
              <a:t>White House &amp; GSA Open Innovation Forum Title Slide</a:t>
            </a:r>
          </a:p>
        </p:txBody>
      </p:sp>
      <p:sp>
        <p:nvSpPr>
          <p:cNvPr id="3" name="Slide Number Placeholder 2">
            <a:extLst>
              <a:ext uri="{FF2B5EF4-FFF2-40B4-BE49-F238E27FC236}">
                <a16:creationId xmlns:a16="http://schemas.microsoft.com/office/drawing/2014/main" id="{9FDD0069-347E-7D0C-C344-19CD18E0B10E}"/>
              </a:ext>
            </a:extLst>
          </p:cNvPr>
          <p:cNvSpPr>
            <a:spLocks noGrp="1"/>
          </p:cNvSpPr>
          <p:nvPr>
            <p:ph type="sldNum" sz="quarter" idx="12"/>
          </p:nvPr>
        </p:nvSpPr>
        <p:spPr/>
        <p:txBody>
          <a:bodyPr/>
          <a:lstStyle/>
          <a:p>
            <a:fld id="{C2053DBD-7231-4DF4-A642-E18C1018F866}" type="slidenum">
              <a:rPr lang="en-US" smtClean="0"/>
              <a:t>1</a:t>
            </a:fld>
            <a:endParaRPr lang="en-US"/>
          </a:p>
        </p:txBody>
      </p:sp>
      <p:pic>
        <p:nvPicPr>
          <p:cNvPr id="5" name="Picture 4" descr="A title card for the event uses the color palette of the Challenge.gov website; it has a dark blue background, and text in white and orange. On the right third of the card, the silhouettes of three human figures looking at laptops are in orange against a background of small white dots in a circular pattern over the dark blue. On the left, five sections of text have event details against the solid, dark blue background. The first line has small text in orange in all capital letters, which reads: White House and GSA Open Innovation Forum. Below that, in large white text, is the title of the event: Building Equitable Partnerships. The next section, which has thin orange separator lines above and below it, contains two pieces of information; the description, and date and time of the event. In white text, the description says: Celebrating OSTP's report to Congress on Implementation of Federal Prize and Citizen Science Authority for Fiscal Years 2019 - 2020. The next line is in orange text, and says: Wednesday, July 20, 2:00 pm - 4:00 pm, EDT. The final section lists the hosts of the event. The first part says: Co-hosted By General Services Administration Open Innovation Program, White House Office of Science and Technology Policy; followed by: In partnership with General Services Administration Digital.gov. Both Co-hosted by and in partnership with are in a white script font, while the rest is orange text.">
            <a:extLst>
              <a:ext uri="{FF2B5EF4-FFF2-40B4-BE49-F238E27FC236}">
                <a16:creationId xmlns:a16="http://schemas.microsoft.com/office/drawing/2014/main" id="{AF2208CD-A8F7-0E37-0D29-39871A7E47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 y="0"/>
            <a:ext cx="12190473" cy="6858000"/>
          </a:xfrm>
          <a:prstGeom prst="rect">
            <a:avLst/>
          </a:prstGeom>
        </p:spPr>
      </p:pic>
      <p:sp>
        <p:nvSpPr>
          <p:cNvPr id="2" name="Footer Placeholder 1">
            <a:extLst>
              <a:ext uri="{FF2B5EF4-FFF2-40B4-BE49-F238E27FC236}">
                <a16:creationId xmlns:a16="http://schemas.microsoft.com/office/drawing/2014/main" id="{F17B2313-6577-4046-8AB7-545EE1EA8E98}"/>
              </a:ext>
            </a:extLst>
          </p:cNvPr>
          <p:cNvSpPr>
            <a:spLocks noGrp="1"/>
          </p:cNvSpPr>
          <p:nvPr>
            <p:ph type="ftr" sz="quarter" idx="11"/>
          </p:nvPr>
        </p:nvSpPr>
        <p:spPr/>
        <p:txBody>
          <a:bodyPr/>
          <a:lstStyle/>
          <a:p>
            <a:r>
              <a:rPr lang="en-US" dirty="0">
                <a:solidFill>
                  <a:srgbClr val="173C5F"/>
                </a:solidFill>
              </a:rPr>
              <a:t>WHITE HOUSE &amp; GSA OPEN INNOVATION FORUM</a:t>
            </a:r>
          </a:p>
        </p:txBody>
      </p:sp>
    </p:spTree>
    <p:extLst>
      <p:ext uri="{BB962C8B-B14F-4D97-AF65-F5344CB8AC3E}">
        <p14:creationId xmlns:p14="http://schemas.microsoft.com/office/powerpoint/2010/main" val="82319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A6B9-9C3D-4DFA-8B23-A2A3012C7EE0}"/>
              </a:ext>
            </a:extLst>
          </p:cNvPr>
          <p:cNvSpPr txBox="1">
            <a:spLocks noGrp="1"/>
          </p:cNvSpPr>
          <p:nvPr>
            <p:ph type="title" idx="4294967295"/>
          </p:nvPr>
        </p:nvSpPr>
        <p:spPr>
          <a:xfrm>
            <a:off x="579366" y="2488009"/>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Returning soon!</a:t>
            </a:r>
          </a:p>
        </p:txBody>
      </p:sp>
      <p:sp>
        <p:nvSpPr>
          <p:cNvPr id="3" name="Content Placeholder 2">
            <a:extLst>
              <a:ext uri="{FF2B5EF4-FFF2-40B4-BE49-F238E27FC236}">
                <a16:creationId xmlns:a16="http://schemas.microsoft.com/office/drawing/2014/main" id="{5FB072DE-1EEF-4517-BF81-BC074C6C4262}"/>
              </a:ext>
            </a:extLst>
          </p:cNvPr>
          <p:cNvSpPr txBox="1">
            <a:spLocks/>
          </p:cNvSpPr>
          <p:nvPr/>
        </p:nvSpPr>
        <p:spPr>
          <a:xfrm>
            <a:off x="625547" y="3560579"/>
            <a:ext cx="5822753" cy="129559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solidFill>
                  <a:schemeClr val="bg1"/>
                </a:solidFill>
                <a:latin typeface="Public sans"/>
              </a:rPr>
              <a:t>We are taking a short break.</a:t>
            </a:r>
          </a:p>
        </p:txBody>
      </p:sp>
      <p:sp>
        <p:nvSpPr>
          <p:cNvPr id="4" name="Footer Placeholder 3">
            <a:extLst>
              <a:ext uri="{FF2B5EF4-FFF2-40B4-BE49-F238E27FC236}">
                <a16:creationId xmlns:a16="http://schemas.microsoft.com/office/drawing/2014/main" id="{082FDF72-1B40-4B5A-8861-4F387883A0F6}"/>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BACF5A6D-5FD4-464E-8AB2-D32730EDA718}"/>
              </a:ext>
            </a:extLst>
          </p:cNvPr>
          <p:cNvSpPr>
            <a:spLocks noGrp="1"/>
          </p:cNvSpPr>
          <p:nvPr>
            <p:ph type="sldNum" sz="quarter" idx="12"/>
          </p:nvPr>
        </p:nvSpPr>
        <p:spPr/>
        <p:txBody>
          <a:bodyPr/>
          <a:lstStyle/>
          <a:p>
            <a:fld id="{C2053DBD-7231-4DF4-A642-E18C1018F866}" type="slidenum">
              <a:rPr lang="en-US" smtClean="0"/>
              <a:t>10</a:t>
            </a:fld>
            <a:endParaRPr lang="en-US" dirty="0"/>
          </a:p>
        </p:txBody>
      </p:sp>
    </p:spTree>
    <p:extLst>
      <p:ext uri="{BB962C8B-B14F-4D97-AF65-F5344CB8AC3E}">
        <p14:creationId xmlns:p14="http://schemas.microsoft.com/office/powerpoint/2010/main" val="121883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Biennial Report Overview</a:t>
            </a:r>
          </a:p>
        </p:txBody>
      </p:sp>
      <p:sp>
        <p:nvSpPr>
          <p:cNvPr id="3" name="Content Placeholder 2">
            <a:extLst>
              <a:ext uri="{FF2B5EF4-FFF2-40B4-BE49-F238E27FC236}">
                <a16:creationId xmlns:a16="http://schemas.microsoft.com/office/drawing/2014/main" id="{56C08B35-9892-4867-8568-C6D39451A57F}"/>
              </a:ext>
            </a:extLst>
          </p:cNvPr>
          <p:cNvSpPr txBox="1">
            <a:spLocks/>
          </p:cNvSpPr>
          <p:nvPr/>
        </p:nvSpPr>
        <p:spPr>
          <a:xfrm>
            <a:off x="601582" y="1855844"/>
            <a:ext cx="5590674" cy="380034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400" b="1" dirty="0">
                <a:solidFill>
                  <a:srgbClr val="173C5F"/>
                </a:solidFill>
                <a:latin typeface="Public sans"/>
              </a:rPr>
              <a:t>Dr. </a:t>
            </a:r>
            <a:r>
              <a:rPr lang="en-US" sz="4400" b="1" dirty="0" err="1">
                <a:solidFill>
                  <a:srgbClr val="173C5F"/>
                </a:solidFill>
                <a:latin typeface="Public sans"/>
              </a:rPr>
              <a:t>Jedidah</a:t>
            </a:r>
            <a:r>
              <a:rPr lang="en-US" sz="4400" b="1" dirty="0">
                <a:solidFill>
                  <a:srgbClr val="173C5F"/>
                </a:solidFill>
                <a:latin typeface="Public sans"/>
              </a:rPr>
              <a:t> Isler</a:t>
            </a:r>
            <a:r>
              <a:rPr lang="en-US" sz="6000" b="1" dirty="0">
                <a:solidFill>
                  <a:srgbClr val="173C5F"/>
                </a:solidFill>
                <a:latin typeface="Public sans"/>
              </a:rPr>
              <a:t> </a:t>
            </a:r>
            <a:r>
              <a:rPr lang="en-US" sz="2400" b="0" i="0" dirty="0">
                <a:solidFill>
                  <a:srgbClr val="173C5F"/>
                </a:solidFill>
                <a:effectLst/>
                <a:latin typeface="Public sans"/>
              </a:rPr>
              <a:t>(</a:t>
            </a:r>
            <a:r>
              <a:rPr lang="en-US" sz="2400" dirty="0">
                <a:solidFill>
                  <a:srgbClr val="173C5F"/>
                </a:solidFill>
                <a:latin typeface="Public sans"/>
              </a:rPr>
              <a:t>She/Her)</a:t>
            </a:r>
          </a:p>
          <a:p>
            <a:pPr marL="0" indent="0" algn="ctr">
              <a:lnSpc>
                <a:spcPct val="100000"/>
              </a:lnSpc>
              <a:buNone/>
            </a:pPr>
            <a:r>
              <a:rPr lang="en-US" sz="3200" b="1" i="0" u="none" strike="noStrike" dirty="0">
                <a:solidFill>
                  <a:srgbClr val="173C5F"/>
                </a:solidFill>
                <a:effectLst/>
                <a:latin typeface="Public sans"/>
              </a:rPr>
              <a:t>White House Office of Science and Technology Policy (</a:t>
            </a:r>
            <a:r>
              <a:rPr lang="en-US" sz="3200" b="1" i="0" dirty="0">
                <a:solidFill>
                  <a:srgbClr val="173C5F"/>
                </a:solidFill>
                <a:effectLst/>
                <a:latin typeface="Public sans"/>
              </a:rPr>
              <a:t>OSTP)</a:t>
            </a:r>
          </a:p>
          <a:p>
            <a:pPr marL="0" indent="0" algn="ctr">
              <a:lnSpc>
                <a:spcPct val="100000"/>
              </a:lnSpc>
              <a:buNone/>
            </a:pPr>
            <a:r>
              <a:rPr lang="en-US" sz="3200" dirty="0">
                <a:solidFill>
                  <a:srgbClr val="173C5F"/>
                </a:solidFill>
                <a:latin typeface="Public sans"/>
                <a:hlinkClick r:id="rId4"/>
              </a:rPr>
              <a:t>Implementation of Federal Prize and Citizen Science Authority for Fiscal Years 2019-2022</a:t>
            </a:r>
            <a:endParaRPr lang="en-US" sz="3200" dirty="0">
              <a:solidFill>
                <a:srgbClr val="173C5F"/>
              </a:solidFill>
              <a:effectLst/>
              <a:latin typeface="Public sans"/>
            </a:endParaRPr>
          </a:p>
          <a:p>
            <a:pPr marL="0" indent="0" algn="ctr">
              <a:lnSpc>
                <a:spcPct val="100000"/>
              </a:lnSpc>
              <a:buNone/>
            </a:pPr>
            <a:endParaRPr lang="en-US" sz="3200" dirty="0">
              <a:solidFill>
                <a:srgbClr val="173C5F"/>
              </a:solidFill>
              <a:latin typeface="Public sans"/>
            </a:endParaRPr>
          </a:p>
        </p:txBody>
      </p:sp>
      <p:pic>
        <p:nvPicPr>
          <p:cNvPr id="11" name="Google Shape;239;p37" descr="Headshot of a woman with long black hair wearing a black and white striped shirt against a black background.">
            <a:extLst>
              <a:ext uri="{FF2B5EF4-FFF2-40B4-BE49-F238E27FC236}">
                <a16:creationId xmlns:a16="http://schemas.microsoft.com/office/drawing/2014/main" id="{D8C02758-C8B2-45B8-989A-98E701423E95}"/>
              </a:ext>
            </a:extLst>
          </p:cNvPr>
          <p:cNvPicPr preferRelativeResize="0"/>
          <p:nvPr/>
        </p:nvPicPr>
        <p:blipFill rotWithShape="1">
          <a:blip r:embed="rId5">
            <a:extLst>
              <a:ext uri="{28A0092B-C50C-407E-A947-70E740481C1C}">
                <a14:useLocalDpi xmlns:a14="http://schemas.microsoft.com/office/drawing/2010/main" val="0"/>
              </a:ext>
            </a:extLst>
          </a:blip>
          <a:srcRect l="19776" t="1663" r="10932" b="-87"/>
          <a:stretch/>
        </p:blipFill>
        <p:spPr>
          <a:xfrm>
            <a:off x="7067191" y="1599036"/>
            <a:ext cx="4602801" cy="4313963"/>
          </a:xfrm>
          <a:prstGeom prst="ellipse">
            <a:avLst/>
          </a:prstGeom>
          <a:noFill/>
          <a:ln>
            <a:noFill/>
          </a:ln>
        </p:spPr>
      </p:pic>
      <p:sp>
        <p:nvSpPr>
          <p:cNvPr id="4" name="Footer Placeholder 3">
            <a:extLst>
              <a:ext uri="{FF2B5EF4-FFF2-40B4-BE49-F238E27FC236}">
                <a16:creationId xmlns:a16="http://schemas.microsoft.com/office/drawing/2014/main" id="{15C1F4BA-6C20-48F2-A876-0E13045A291A}"/>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F892B1A2-AC62-4298-99ED-275B2C150AF7}"/>
              </a:ext>
            </a:extLst>
          </p:cNvPr>
          <p:cNvSpPr>
            <a:spLocks noGrp="1"/>
          </p:cNvSpPr>
          <p:nvPr>
            <p:ph type="sldNum" sz="quarter" idx="12"/>
          </p:nvPr>
        </p:nvSpPr>
        <p:spPr/>
        <p:txBody>
          <a:bodyPr/>
          <a:lstStyle/>
          <a:p>
            <a:fld id="{C2053DBD-7231-4DF4-A642-E18C1018F866}" type="slidenum">
              <a:rPr lang="en-US" sz="1400" b="1" smtClean="0">
                <a:latin typeface="Public sans"/>
              </a:rPr>
              <a:t>11</a:t>
            </a:fld>
            <a:endParaRPr lang="en-US" sz="1400" b="1" dirty="0">
              <a:latin typeface="Public sans"/>
            </a:endParaRPr>
          </a:p>
        </p:txBody>
      </p:sp>
    </p:spTree>
    <p:extLst>
      <p:ext uri="{BB962C8B-B14F-4D97-AF65-F5344CB8AC3E}">
        <p14:creationId xmlns:p14="http://schemas.microsoft.com/office/powerpoint/2010/main" val="2612260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76CFA-F79F-4B74-86D4-F3E08F11C2AB}"/>
              </a:ext>
            </a:extLst>
          </p:cNvPr>
          <p:cNvSpPr txBox="1">
            <a:spLocks noGrp="1"/>
          </p:cNvSpPr>
          <p:nvPr>
            <p:ph type="title" idx="4294967295"/>
          </p:nvPr>
        </p:nvSpPr>
        <p:spPr>
          <a:xfrm>
            <a:off x="792018" y="753055"/>
            <a:ext cx="5428308"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rgbClr val="173C5F"/>
                </a:solidFill>
                <a:effectLst/>
                <a:uLnTx/>
                <a:uFillTx/>
                <a:latin typeface="Public sans"/>
                <a:ea typeface="+mj-ea"/>
                <a:cs typeface="+mj-cs"/>
              </a:rPr>
              <a:t>Practitioners’ Panel</a:t>
            </a:r>
          </a:p>
        </p:txBody>
      </p:sp>
      <p:sp>
        <p:nvSpPr>
          <p:cNvPr id="3" name="Content Placeholder 2">
            <a:extLst>
              <a:ext uri="{FF2B5EF4-FFF2-40B4-BE49-F238E27FC236}">
                <a16:creationId xmlns:a16="http://schemas.microsoft.com/office/drawing/2014/main" id="{CEE1C2AA-447F-4629-B459-E705DD2DA974}"/>
              </a:ext>
            </a:extLst>
          </p:cNvPr>
          <p:cNvSpPr txBox="1">
            <a:spLocks/>
          </p:cNvSpPr>
          <p:nvPr/>
        </p:nvSpPr>
        <p:spPr>
          <a:xfrm>
            <a:off x="808892" y="1504992"/>
            <a:ext cx="5176272"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500" b="1" dirty="0">
                <a:solidFill>
                  <a:srgbClr val="173C5F"/>
                </a:solidFill>
                <a:latin typeface="Public sans"/>
              </a:rPr>
              <a:t>Dr. Matt Biggerstaff</a:t>
            </a:r>
            <a:r>
              <a:rPr lang="en-US" sz="2500" dirty="0">
                <a:solidFill>
                  <a:srgbClr val="173C5F"/>
                </a:solidFill>
                <a:latin typeface="Public sans"/>
              </a:rPr>
              <a:t>, Centers for Disease Control and Prevention </a:t>
            </a:r>
            <a:r>
              <a:rPr lang="en-US" sz="2500" b="1" dirty="0">
                <a:solidFill>
                  <a:srgbClr val="173C5F"/>
                </a:solidFill>
                <a:latin typeface="Public sans"/>
              </a:rPr>
              <a:t>(CDC)</a:t>
            </a:r>
          </a:p>
          <a:p>
            <a:r>
              <a:rPr lang="en-US" sz="2500" b="1" dirty="0">
                <a:solidFill>
                  <a:srgbClr val="173C5F"/>
                </a:solidFill>
                <a:latin typeface="Public sans"/>
              </a:rPr>
              <a:t>Ariel Gold</a:t>
            </a:r>
            <a:r>
              <a:rPr lang="en-US" sz="2500" dirty="0">
                <a:solidFill>
                  <a:srgbClr val="173C5F"/>
                </a:solidFill>
                <a:latin typeface="Public sans"/>
              </a:rPr>
              <a:t>, U.S. Department of Transportation </a:t>
            </a:r>
            <a:r>
              <a:rPr lang="en-US" sz="2500" b="1" dirty="0">
                <a:solidFill>
                  <a:srgbClr val="173C5F"/>
                </a:solidFill>
                <a:latin typeface="Public sans"/>
              </a:rPr>
              <a:t>(DOT)</a:t>
            </a:r>
          </a:p>
          <a:p>
            <a:r>
              <a:rPr lang="en-US" sz="2500" b="1" dirty="0">
                <a:solidFill>
                  <a:srgbClr val="173C5F"/>
                </a:solidFill>
                <a:latin typeface="Public sans"/>
              </a:rPr>
              <a:t>Liam O’Fallon</a:t>
            </a:r>
            <a:r>
              <a:rPr lang="en-US" sz="2500" dirty="0">
                <a:solidFill>
                  <a:srgbClr val="173C5F"/>
                </a:solidFill>
                <a:latin typeface="Public sans"/>
              </a:rPr>
              <a:t>, National Institute of Environmental Health Sciences </a:t>
            </a:r>
            <a:r>
              <a:rPr lang="en-US" sz="2500" b="1" dirty="0">
                <a:solidFill>
                  <a:srgbClr val="173C5F"/>
                </a:solidFill>
                <a:latin typeface="Public sans"/>
              </a:rPr>
              <a:t>(NIEHS) </a:t>
            </a:r>
          </a:p>
          <a:p>
            <a:r>
              <a:rPr lang="en-US" sz="2500" b="1" dirty="0">
                <a:solidFill>
                  <a:srgbClr val="173C5F"/>
                </a:solidFill>
                <a:latin typeface="Public sans"/>
              </a:rPr>
              <a:t>Hunter Jones</a:t>
            </a:r>
            <a:r>
              <a:rPr lang="en-US" sz="2500" dirty="0">
                <a:solidFill>
                  <a:srgbClr val="173C5F"/>
                </a:solidFill>
                <a:latin typeface="Public sans"/>
              </a:rPr>
              <a:t>, National Oceanic &amp; Atmospheric Administration </a:t>
            </a:r>
            <a:r>
              <a:rPr lang="en-US" sz="2500" b="1" dirty="0">
                <a:solidFill>
                  <a:srgbClr val="173C5F"/>
                </a:solidFill>
                <a:latin typeface="Public sans"/>
              </a:rPr>
              <a:t>(NOAA)</a:t>
            </a:r>
          </a:p>
          <a:p>
            <a:r>
              <a:rPr lang="en-US" sz="2500" b="1" dirty="0">
                <a:solidFill>
                  <a:srgbClr val="173C5F"/>
                </a:solidFill>
                <a:latin typeface="Public sans"/>
              </a:rPr>
              <a:t>Chaitra Shenoy</a:t>
            </a:r>
            <a:r>
              <a:rPr lang="en-US" sz="2500" dirty="0">
                <a:solidFill>
                  <a:srgbClr val="173C5F"/>
                </a:solidFill>
                <a:latin typeface="Public sans"/>
              </a:rPr>
              <a:t>, U.S. Agency for International Development </a:t>
            </a:r>
            <a:r>
              <a:rPr lang="en-US" sz="2500" b="1" dirty="0">
                <a:solidFill>
                  <a:srgbClr val="173C5F"/>
                </a:solidFill>
                <a:latin typeface="Public sans"/>
              </a:rPr>
              <a:t>(USAID)</a:t>
            </a:r>
          </a:p>
          <a:p>
            <a:pPr marL="0" indent="0">
              <a:buNone/>
            </a:pPr>
            <a:endParaRPr lang="en-US" sz="2500" b="1" dirty="0">
              <a:solidFill>
                <a:srgbClr val="173C5F"/>
              </a:solidFill>
              <a:latin typeface="Public sans"/>
            </a:endParaRPr>
          </a:p>
        </p:txBody>
      </p:sp>
      <p:sp>
        <p:nvSpPr>
          <p:cNvPr id="4" name="Footer Placeholder 3">
            <a:extLst>
              <a:ext uri="{FF2B5EF4-FFF2-40B4-BE49-F238E27FC236}">
                <a16:creationId xmlns:a16="http://schemas.microsoft.com/office/drawing/2014/main" id="{7209CC9D-61AF-4404-864F-0E91915194C8}"/>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9A4264E0-3B4C-44FC-9DD7-132FE0072113}"/>
              </a:ext>
            </a:extLst>
          </p:cNvPr>
          <p:cNvSpPr>
            <a:spLocks noGrp="1"/>
          </p:cNvSpPr>
          <p:nvPr>
            <p:ph type="sldNum" sz="quarter" idx="12"/>
          </p:nvPr>
        </p:nvSpPr>
        <p:spPr/>
        <p:txBody>
          <a:bodyPr/>
          <a:lstStyle/>
          <a:p>
            <a:fld id="{C2053DBD-7231-4DF4-A642-E18C1018F866}" type="slidenum">
              <a:rPr lang="en-US" smtClean="0"/>
              <a:t>12</a:t>
            </a:fld>
            <a:endParaRPr lang="en-US" dirty="0"/>
          </a:p>
        </p:txBody>
      </p:sp>
    </p:spTree>
    <p:extLst>
      <p:ext uri="{BB962C8B-B14F-4D97-AF65-F5344CB8AC3E}">
        <p14:creationId xmlns:p14="http://schemas.microsoft.com/office/powerpoint/2010/main" val="36220955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Practitioners’ Panel: CDC</a:t>
            </a:r>
          </a:p>
        </p:txBody>
      </p:sp>
      <p:sp>
        <p:nvSpPr>
          <p:cNvPr id="3" name="Content Placeholder 2">
            <a:extLst>
              <a:ext uri="{FF2B5EF4-FFF2-40B4-BE49-F238E27FC236}">
                <a16:creationId xmlns:a16="http://schemas.microsoft.com/office/drawing/2014/main" id="{56C08B35-9892-4867-8568-C6D39451A57F}"/>
              </a:ext>
            </a:extLst>
          </p:cNvPr>
          <p:cNvSpPr txBox="1">
            <a:spLocks/>
          </p:cNvSpPr>
          <p:nvPr/>
        </p:nvSpPr>
        <p:spPr>
          <a:xfrm>
            <a:off x="582164" y="1758416"/>
            <a:ext cx="6107393" cy="459456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400" b="1" dirty="0">
                <a:solidFill>
                  <a:srgbClr val="173C5F"/>
                </a:solidFill>
                <a:latin typeface="Public sans"/>
              </a:rPr>
              <a:t>Dr. Matt Biggerstaff </a:t>
            </a:r>
            <a:r>
              <a:rPr lang="en-US" sz="2400" dirty="0">
                <a:solidFill>
                  <a:srgbClr val="173C5F"/>
                </a:solidFill>
                <a:latin typeface="Public sans"/>
              </a:rPr>
              <a:t>(He/Him)</a:t>
            </a:r>
          </a:p>
          <a:p>
            <a:pPr marL="0" indent="0" algn="ctr">
              <a:lnSpc>
                <a:spcPct val="100000"/>
              </a:lnSpc>
              <a:buNone/>
            </a:pPr>
            <a:r>
              <a:rPr lang="en-US" sz="3200" b="0" i="0" u="none" strike="noStrike" dirty="0">
                <a:solidFill>
                  <a:srgbClr val="173C5F"/>
                </a:solidFill>
                <a:effectLst/>
                <a:latin typeface="Public sans"/>
              </a:rPr>
              <a:t>Senior Advisor for Infectious Disease Modeling and Analytics</a:t>
            </a:r>
          </a:p>
          <a:p>
            <a:pPr marL="0" indent="0" algn="ctr">
              <a:lnSpc>
                <a:spcPct val="100000"/>
              </a:lnSpc>
              <a:buNone/>
            </a:pPr>
            <a:r>
              <a:rPr lang="en-US" sz="3200" b="1" dirty="0">
                <a:solidFill>
                  <a:srgbClr val="173C5F"/>
                </a:solidFill>
                <a:latin typeface="Public sans"/>
              </a:rPr>
              <a:t>Centers for Disease Control and Prevention (CDC)</a:t>
            </a:r>
          </a:p>
          <a:p>
            <a:pPr marL="0" indent="0" algn="ctr">
              <a:lnSpc>
                <a:spcPct val="100000"/>
              </a:lnSpc>
              <a:buNone/>
            </a:pPr>
            <a:r>
              <a:rPr lang="en-US" sz="2400" b="0" i="0" dirty="0">
                <a:solidFill>
                  <a:srgbClr val="1155CC"/>
                </a:solidFill>
                <a:effectLst/>
                <a:latin typeface="Public sans"/>
                <a:hlinkClick r:id="rId4"/>
              </a:rPr>
              <a:t>COVID-19 Forecasting Hub </a:t>
            </a:r>
          </a:p>
          <a:p>
            <a:pPr marL="0" indent="0" algn="ctr">
              <a:lnSpc>
                <a:spcPct val="100000"/>
              </a:lnSpc>
              <a:buNone/>
            </a:pPr>
            <a:r>
              <a:rPr lang="en-US" sz="2400" b="0" i="0" dirty="0">
                <a:solidFill>
                  <a:srgbClr val="1155CC"/>
                </a:solidFill>
                <a:effectLst/>
                <a:latin typeface="Public sans"/>
                <a:hlinkClick r:id="rId4"/>
              </a:rPr>
              <a:t>(Epidemic Prediction Initiative)</a:t>
            </a:r>
            <a:endParaRPr lang="en-US" sz="2400" b="0" i="0" dirty="0">
              <a:solidFill>
                <a:srgbClr val="173C5F"/>
              </a:solidFill>
              <a:effectLst/>
              <a:latin typeface="Public sans"/>
            </a:endParaRPr>
          </a:p>
        </p:txBody>
      </p:sp>
      <p:pic>
        <p:nvPicPr>
          <p:cNvPr id="11" name="Google Shape;239;p37" descr="Headshot of a man wearing glasses wearing a blue blazer, blue plaid shirt, and blue tie with trees in the background.">
            <a:extLst>
              <a:ext uri="{FF2B5EF4-FFF2-40B4-BE49-F238E27FC236}">
                <a16:creationId xmlns:a16="http://schemas.microsoft.com/office/drawing/2014/main" id="{D8C02758-C8B2-45B8-989A-98E701423E95}"/>
              </a:ext>
            </a:extLst>
          </p:cNvPr>
          <p:cNvPicPr preferRelativeResize="0"/>
          <p:nvPr/>
        </p:nvPicPr>
        <p:blipFill>
          <a:blip r:embed="rId5">
            <a:extLst>
              <a:ext uri="{28A0092B-C50C-407E-A947-70E740481C1C}">
                <a14:useLocalDpi xmlns:a14="http://schemas.microsoft.com/office/drawing/2010/main" val="0"/>
              </a:ext>
            </a:extLst>
          </a:blip>
          <a:srcRect l="4317" r="4317"/>
          <a:stretch/>
        </p:blipFill>
        <p:spPr>
          <a:xfrm>
            <a:off x="7007035" y="1599036"/>
            <a:ext cx="4602801" cy="4313963"/>
          </a:xfrm>
          <a:prstGeom prst="ellipse">
            <a:avLst/>
          </a:prstGeom>
          <a:noFill/>
          <a:ln>
            <a:noFill/>
          </a:ln>
        </p:spPr>
      </p:pic>
      <p:sp>
        <p:nvSpPr>
          <p:cNvPr id="4" name="Footer Placeholder 3">
            <a:extLst>
              <a:ext uri="{FF2B5EF4-FFF2-40B4-BE49-F238E27FC236}">
                <a16:creationId xmlns:a16="http://schemas.microsoft.com/office/drawing/2014/main" id="{377B5476-75F7-496C-8F67-7A45B9328D85}"/>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CA28DE28-F3DF-450B-A3F5-524E4409616A}"/>
              </a:ext>
            </a:extLst>
          </p:cNvPr>
          <p:cNvSpPr>
            <a:spLocks noGrp="1"/>
          </p:cNvSpPr>
          <p:nvPr>
            <p:ph type="sldNum" sz="quarter" idx="12"/>
          </p:nvPr>
        </p:nvSpPr>
        <p:spPr/>
        <p:txBody>
          <a:bodyPr/>
          <a:lstStyle/>
          <a:p>
            <a:fld id="{C2053DBD-7231-4DF4-A642-E18C1018F866}" type="slidenum">
              <a:rPr lang="en-US" sz="1400" b="1" smtClean="0">
                <a:latin typeface="Public sans"/>
              </a:rPr>
              <a:t>13</a:t>
            </a:fld>
            <a:endParaRPr lang="en-US" sz="1400" b="1">
              <a:latin typeface="Public sans"/>
            </a:endParaRPr>
          </a:p>
        </p:txBody>
      </p:sp>
    </p:spTree>
    <p:extLst>
      <p:ext uri="{BB962C8B-B14F-4D97-AF65-F5344CB8AC3E}">
        <p14:creationId xmlns:p14="http://schemas.microsoft.com/office/powerpoint/2010/main" val="25305512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Practitioners’ Panel: DOT</a:t>
            </a:r>
          </a:p>
        </p:txBody>
      </p:sp>
      <p:sp>
        <p:nvSpPr>
          <p:cNvPr id="3" name="Content Placeholder 2">
            <a:extLst>
              <a:ext uri="{FF2B5EF4-FFF2-40B4-BE49-F238E27FC236}">
                <a16:creationId xmlns:a16="http://schemas.microsoft.com/office/drawing/2014/main" id="{56C08B35-9892-4867-8568-C6D39451A57F}"/>
              </a:ext>
            </a:extLst>
          </p:cNvPr>
          <p:cNvSpPr txBox="1">
            <a:spLocks/>
          </p:cNvSpPr>
          <p:nvPr/>
        </p:nvSpPr>
        <p:spPr>
          <a:xfrm>
            <a:off x="656303" y="1801178"/>
            <a:ext cx="5871412" cy="325564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400" b="1" dirty="0">
                <a:solidFill>
                  <a:srgbClr val="173C5F"/>
                </a:solidFill>
                <a:latin typeface="Public sans"/>
              </a:rPr>
              <a:t>Ariel Gold </a:t>
            </a:r>
            <a:r>
              <a:rPr lang="en-US" sz="2400" dirty="0">
                <a:solidFill>
                  <a:srgbClr val="173C5F"/>
                </a:solidFill>
                <a:latin typeface="Public sans"/>
              </a:rPr>
              <a:t>(She/Her)</a:t>
            </a:r>
          </a:p>
          <a:p>
            <a:pPr marL="0" indent="0" algn="ctr">
              <a:lnSpc>
                <a:spcPct val="100000"/>
              </a:lnSpc>
              <a:buNone/>
            </a:pPr>
            <a:r>
              <a:rPr lang="en-US" sz="3200" b="0" i="0" u="none" strike="noStrike" dirty="0">
                <a:solidFill>
                  <a:srgbClr val="173C5F"/>
                </a:solidFill>
                <a:effectLst/>
                <a:latin typeface="Public sans"/>
              </a:rPr>
              <a:t>Transportation Policy Analyst</a:t>
            </a:r>
          </a:p>
          <a:p>
            <a:pPr marL="0" indent="0" algn="ctr">
              <a:lnSpc>
                <a:spcPct val="100000"/>
              </a:lnSpc>
              <a:buNone/>
            </a:pPr>
            <a:r>
              <a:rPr lang="en-US" sz="3200" b="1" dirty="0">
                <a:solidFill>
                  <a:srgbClr val="173C5F"/>
                </a:solidFill>
                <a:latin typeface="Public sans"/>
              </a:rPr>
              <a:t>U.S. Department of Transportation (DOT)</a:t>
            </a:r>
          </a:p>
          <a:p>
            <a:pPr marL="0" indent="0" algn="ctr">
              <a:lnSpc>
                <a:spcPct val="100000"/>
              </a:lnSpc>
              <a:buNone/>
            </a:pPr>
            <a:r>
              <a:rPr lang="en-US" sz="2400" b="0" i="0" dirty="0">
                <a:solidFill>
                  <a:srgbClr val="1155CC"/>
                </a:solidFill>
                <a:effectLst/>
                <a:latin typeface="Public sans"/>
                <a:hlinkClick r:id="rId4"/>
              </a:rPr>
              <a:t>Inclusive Design Challenge</a:t>
            </a:r>
            <a:endParaRPr lang="en-US" sz="2400" b="0" i="0" dirty="0">
              <a:solidFill>
                <a:srgbClr val="173C5F"/>
              </a:solidFill>
              <a:effectLst/>
              <a:latin typeface="Public sans"/>
            </a:endParaRPr>
          </a:p>
        </p:txBody>
      </p:sp>
      <p:pic>
        <p:nvPicPr>
          <p:cNvPr id="11" name="Google Shape;239;p37" descr="Headshot of a woman with short dark hair in a black shirt against a grey background.">
            <a:extLst>
              <a:ext uri="{FF2B5EF4-FFF2-40B4-BE49-F238E27FC236}">
                <a16:creationId xmlns:a16="http://schemas.microsoft.com/office/drawing/2014/main" id="{D8C02758-C8B2-45B8-989A-98E701423E95}"/>
              </a:ext>
            </a:extLst>
          </p:cNvPr>
          <p:cNvPicPr preferRelativeResize="0"/>
          <p:nvPr/>
        </p:nvPicPr>
        <p:blipFill>
          <a:blip r:embed="rId5">
            <a:extLst>
              <a:ext uri="{28A0092B-C50C-407E-A947-70E740481C1C}">
                <a14:useLocalDpi xmlns:a14="http://schemas.microsoft.com/office/drawing/2010/main" val="0"/>
              </a:ext>
            </a:extLst>
          </a:blip>
          <a:srcRect t="3138" b="3138"/>
          <a:stretch/>
        </p:blipFill>
        <p:spPr>
          <a:xfrm>
            <a:off x="7007035" y="1599036"/>
            <a:ext cx="4602801" cy="4313963"/>
          </a:xfrm>
          <a:prstGeom prst="ellipse">
            <a:avLst/>
          </a:prstGeom>
          <a:noFill/>
          <a:ln>
            <a:noFill/>
          </a:ln>
        </p:spPr>
      </p:pic>
      <p:sp>
        <p:nvSpPr>
          <p:cNvPr id="4" name="Footer Placeholder 3">
            <a:extLst>
              <a:ext uri="{FF2B5EF4-FFF2-40B4-BE49-F238E27FC236}">
                <a16:creationId xmlns:a16="http://schemas.microsoft.com/office/drawing/2014/main" id="{F9BD4C7F-20F4-4B5C-9A59-5F7C4C04C992}"/>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E8A86FA6-8A00-411B-BB94-65FE6ED10752}"/>
              </a:ext>
            </a:extLst>
          </p:cNvPr>
          <p:cNvSpPr>
            <a:spLocks noGrp="1"/>
          </p:cNvSpPr>
          <p:nvPr>
            <p:ph type="sldNum" sz="quarter" idx="12"/>
          </p:nvPr>
        </p:nvSpPr>
        <p:spPr/>
        <p:txBody>
          <a:bodyPr/>
          <a:lstStyle/>
          <a:p>
            <a:fld id="{C2053DBD-7231-4DF4-A642-E18C1018F866}" type="slidenum">
              <a:rPr lang="en-US" sz="1400" b="1" smtClean="0">
                <a:latin typeface="Public sans"/>
              </a:rPr>
              <a:t>14</a:t>
            </a:fld>
            <a:endParaRPr lang="en-US" sz="1400" b="1">
              <a:latin typeface="Public sans"/>
            </a:endParaRPr>
          </a:p>
        </p:txBody>
      </p:sp>
    </p:spTree>
    <p:extLst>
      <p:ext uri="{BB962C8B-B14F-4D97-AF65-F5344CB8AC3E}">
        <p14:creationId xmlns:p14="http://schemas.microsoft.com/office/powerpoint/2010/main" val="21673249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Practitioners’ Panel: NIEHS</a:t>
            </a:r>
          </a:p>
        </p:txBody>
      </p:sp>
      <p:sp>
        <p:nvSpPr>
          <p:cNvPr id="3" name="Content Placeholder 2">
            <a:extLst>
              <a:ext uri="{FF2B5EF4-FFF2-40B4-BE49-F238E27FC236}">
                <a16:creationId xmlns:a16="http://schemas.microsoft.com/office/drawing/2014/main" id="{56C08B35-9892-4867-8568-C6D39451A57F}"/>
              </a:ext>
            </a:extLst>
          </p:cNvPr>
          <p:cNvSpPr txBox="1">
            <a:spLocks/>
          </p:cNvSpPr>
          <p:nvPr/>
        </p:nvSpPr>
        <p:spPr>
          <a:xfrm>
            <a:off x="599070" y="1638086"/>
            <a:ext cx="6246898" cy="514772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400" b="1" dirty="0">
                <a:solidFill>
                  <a:srgbClr val="173C5F"/>
                </a:solidFill>
                <a:latin typeface="Public sans"/>
              </a:rPr>
              <a:t>Liam O’Fallon </a:t>
            </a:r>
            <a:r>
              <a:rPr lang="en-US" sz="2400" dirty="0">
                <a:solidFill>
                  <a:srgbClr val="173C5F"/>
                </a:solidFill>
                <a:latin typeface="Public sans"/>
              </a:rPr>
              <a:t>(He/Him)</a:t>
            </a:r>
          </a:p>
          <a:p>
            <a:pPr marL="0" indent="0" algn="ctr">
              <a:lnSpc>
                <a:spcPct val="100000"/>
              </a:lnSpc>
              <a:buNone/>
            </a:pPr>
            <a:r>
              <a:rPr lang="en-US" sz="3200" dirty="0">
                <a:solidFill>
                  <a:srgbClr val="173C5F"/>
                </a:solidFill>
                <a:latin typeface="Public sans"/>
              </a:rPr>
              <a:t>C</a:t>
            </a:r>
            <a:r>
              <a:rPr lang="en-US" sz="3200" b="0" i="0" u="none" strike="noStrike" dirty="0">
                <a:solidFill>
                  <a:srgbClr val="173C5F"/>
                </a:solidFill>
                <a:effectLst/>
                <a:latin typeface="Public sans"/>
              </a:rPr>
              <a:t>oordinator for the Partnerships for Environmental Public Health Program </a:t>
            </a:r>
          </a:p>
          <a:p>
            <a:pPr marL="0" indent="0" algn="ctr">
              <a:lnSpc>
                <a:spcPct val="100000"/>
              </a:lnSpc>
              <a:buNone/>
            </a:pPr>
            <a:r>
              <a:rPr lang="en-US" sz="3200" b="1" i="0" u="none" strike="noStrike" dirty="0">
                <a:solidFill>
                  <a:srgbClr val="173C5F"/>
                </a:solidFill>
                <a:effectLst/>
                <a:latin typeface="Public sans"/>
              </a:rPr>
              <a:t>National Institute of Environmental Health Sciences (NIEHS)</a:t>
            </a:r>
          </a:p>
          <a:p>
            <a:pPr marL="0" indent="0" algn="ctr">
              <a:lnSpc>
                <a:spcPct val="100000"/>
              </a:lnSpc>
              <a:buNone/>
            </a:pPr>
            <a:r>
              <a:rPr lang="en-US" sz="2400" b="0" i="0" dirty="0">
                <a:solidFill>
                  <a:srgbClr val="1155CC"/>
                </a:solidFill>
                <a:effectLst/>
                <a:latin typeface="Public sans"/>
                <a:hlinkClick r:id="rId4"/>
              </a:rPr>
              <a:t>Partnerships for Environmental Public Health</a:t>
            </a:r>
            <a:endParaRPr lang="en-US" sz="2400" b="0" i="0" dirty="0">
              <a:solidFill>
                <a:srgbClr val="173C5F"/>
              </a:solidFill>
              <a:effectLst/>
              <a:latin typeface="Public sans"/>
            </a:endParaRPr>
          </a:p>
        </p:txBody>
      </p:sp>
      <p:pic>
        <p:nvPicPr>
          <p:cNvPr id="11" name="Google Shape;239;p37" descr="Headshot of a man with a beard and glasses wearing a grey suit and blue shirt.">
            <a:extLst>
              <a:ext uri="{FF2B5EF4-FFF2-40B4-BE49-F238E27FC236}">
                <a16:creationId xmlns:a16="http://schemas.microsoft.com/office/drawing/2014/main" id="{D8C02758-C8B2-45B8-989A-98E701423E95}"/>
              </a:ext>
            </a:extLst>
          </p:cNvPr>
          <p:cNvPicPr preferRelativeResize="0"/>
          <p:nvPr/>
        </p:nvPicPr>
        <p:blipFill rotWithShape="1">
          <a:blip r:embed="rId5">
            <a:extLst>
              <a:ext uri="{28A0092B-C50C-407E-A947-70E740481C1C}">
                <a14:useLocalDpi xmlns:a14="http://schemas.microsoft.com/office/drawing/2010/main" val="0"/>
              </a:ext>
            </a:extLst>
          </a:blip>
          <a:srcRect l="367" t="4122" r="-367" b="16134"/>
          <a:stretch/>
        </p:blipFill>
        <p:spPr>
          <a:xfrm>
            <a:off x="7007031" y="1599036"/>
            <a:ext cx="4602801" cy="4313963"/>
          </a:xfrm>
          <a:prstGeom prst="ellipse">
            <a:avLst/>
          </a:prstGeom>
          <a:noFill/>
          <a:ln>
            <a:noFill/>
          </a:ln>
        </p:spPr>
      </p:pic>
      <p:sp>
        <p:nvSpPr>
          <p:cNvPr id="4" name="Footer Placeholder 3">
            <a:extLst>
              <a:ext uri="{FF2B5EF4-FFF2-40B4-BE49-F238E27FC236}">
                <a16:creationId xmlns:a16="http://schemas.microsoft.com/office/drawing/2014/main" id="{97DDB056-DBDC-4A49-91F0-0A50466496C5}"/>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41A14143-3E4B-4B61-8EBA-9680601BF7E4}"/>
              </a:ext>
            </a:extLst>
          </p:cNvPr>
          <p:cNvSpPr>
            <a:spLocks noGrp="1"/>
          </p:cNvSpPr>
          <p:nvPr>
            <p:ph type="sldNum" sz="quarter" idx="12"/>
          </p:nvPr>
        </p:nvSpPr>
        <p:spPr/>
        <p:txBody>
          <a:bodyPr/>
          <a:lstStyle/>
          <a:p>
            <a:fld id="{C2053DBD-7231-4DF4-A642-E18C1018F866}" type="slidenum">
              <a:rPr lang="en-US" sz="1400" b="1" smtClean="0"/>
              <a:t>15</a:t>
            </a:fld>
            <a:endParaRPr lang="en-US" sz="1400" b="1"/>
          </a:p>
        </p:txBody>
      </p:sp>
    </p:spTree>
    <p:extLst>
      <p:ext uri="{BB962C8B-B14F-4D97-AF65-F5344CB8AC3E}">
        <p14:creationId xmlns:p14="http://schemas.microsoft.com/office/powerpoint/2010/main" val="36782977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Practitioners’ Panel: NOAA</a:t>
            </a:r>
          </a:p>
        </p:txBody>
      </p:sp>
      <p:sp>
        <p:nvSpPr>
          <p:cNvPr id="3" name="Content Placeholder 2">
            <a:extLst>
              <a:ext uri="{FF2B5EF4-FFF2-40B4-BE49-F238E27FC236}">
                <a16:creationId xmlns:a16="http://schemas.microsoft.com/office/drawing/2014/main" id="{56C08B35-9892-4867-8568-C6D39451A57F}"/>
              </a:ext>
            </a:extLst>
          </p:cNvPr>
          <p:cNvSpPr txBox="1">
            <a:spLocks/>
          </p:cNvSpPr>
          <p:nvPr/>
        </p:nvSpPr>
        <p:spPr>
          <a:xfrm>
            <a:off x="606229" y="1710278"/>
            <a:ext cx="5950982" cy="514772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400" b="1" dirty="0">
                <a:solidFill>
                  <a:srgbClr val="173C5F"/>
                </a:solidFill>
              </a:rPr>
              <a:t>Hunter Jones </a:t>
            </a:r>
            <a:r>
              <a:rPr lang="en-US" sz="2400" dirty="0">
                <a:solidFill>
                  <a:srgbClr val="173C5F"/>
                </a:solidFill>
              </a:rPr>
              <a:t>(He/Him)</a:t>
            </a:r>
          </a:p>
          <a:p>
            <a:pPr marL="0" indent="0" algn="ctr">
              <a:lnSpc>
                <a:spcPct val="100000"/>
              </a:lnSpc>
              <a:buNone/>
            </a:pPr>
            <a:r>
              <a:rPr lang="en-US" sz="3200" b="0" i="0" u="none" strike="noStrike" dirty="0">
                <a:solidFill>
                  <a:srgbClr val="173C5F"/>
                </a:solidFill>
                <a:effectLst/>
              </a:rPr>
              <a:t>National Integrated Heat Health Information System Program Manager</a:t>
            </a:r>
          </a:p>
          <a:p>
            <a:pPr marL="0" indent="0" algn="ctr">
              <a:lnSpc>
                <a:spcPct val="100000"/>
              </a:lnSpc>
              <a:buNone/>
            </a:pPr>
            <a:r>
              <a:rPr lang="en-US" sz="3200" b="1" i="0" u="none" strike="noStrike" dirty="0">
                <a:solidFill>
                  <a:srgbClr val="173C5F"/>
                </a:solidFill>
                <a:effectLst/>
              </a:rPr>
              <a:t>National Oceanic and Atmospheric Administration</a:t>
            </a:r>
            <a:r>
              <a:rPr lang="en-US" sz="3200" b="1" dirty="0">
                <a:solidFill>
                  <a:srgbClr val="173C5F"/>
                </a:solidFill>
              </a:rPr>
              <a:t> (NOAA)</a:t>
            </a:r>
            <a:endParaRPr lang="en-US" sz="3200" b="1" i="0" u="none" strike="noStrike" dirty="0">
              <a:solidFill>
                <a:srgbClr val="173C5F"/>
              </a:solidFill>
              <a:effectLst/>
            </a:endParaRPr>
          </a:p>
          <a:p>
            <a:pPr marL="0" indent="0" algn="ctr">
              <a:lnSpc>
                <a:spcPct val="100000"/>
              </a:lnSpc>
              <a:buNone/>
            </a:pPr>
            <a:r>
              <a:rPr lang="en-US" sz="2400" b="0" i="0" dirty="0">
                <a:solidFill>
                  <a:srgbClr val="1155CC"/>
                </a:solidFill>
                <a:effectLst/>
                <a:hlinkClick r:id="rId4"/>
              </a:rPr>
              <a:t>Urban Heat Island Mapping Campaign</a:t>
            </a:r>
            <a:endParaRPr lang="en-US" sz="2400" b="0" i="0" dirty="0">
              <a:solidFill>
                <a:srgbClr val="173C5F"/>
              </a:solidFill>
              <a:effectLst/>
            </a:endParaRPr>
          </a:p>
        </p:txBody>
      </p:sp>
      <p:pic>
        <p:nvPicPr>
          <p:cNvPr id="11" name="Google Shape;239;p37" descr="Picture of a man with brown hair in a plaid blue shirt. ">
            <a:extLst>
              <a:ext uri="{FF2B5EF4-FFF2-40B4-BE49-F238E27FC236}">
                <a16:creationId xmlns:a16="http://schemas.microsoft.com/office/drawing/2014/main" id="{D8C02758-C8B2-45B8-989A-98E701423E95}"/>
              </a:ext>
            </a:extLst>
          </p:cNvPr>
          <p:cNvPicPr preferRelativeResize="0"/>
          <p:nvPr/>
        </p:nvPicPr>
        <p:blipFill>
          <a:blip r:embed="rId5">
            <a:extLst>
              <a:ext uri="{28A0092B-C50C-407E-A947-70E740481C1C}">
                <a14:useLocalDpi xmlns:a14="http://schemas.microsoft.com/office/drawing/2010/main" val="0"/>
              </a:ext>
            </a:extLst>
          </a:blip>
          <a:srcRect t="3138" b="3138"/>
          <a:stretch/>
        </p:blipFill>
        <p:spPr>
          <a:xfrm>
            <a:off x="6982970" y="1599036"/>
            <a:ext cx="4602801" cy="4313963"/>
          </a:xfrm>
          <a:prstGeom prst="ellipse">
            <a:avLst/>
          </a:prstGeom>
          <a:noFill/>
          <a:ln>
            <a:noFill/>
          </a:ln>
        </p:spPr>
      </p:pic>
      <p:sp>
        <p:nvSpPr>
          <p:cNvPr id="4" name="Footer Placeholder 3">
            <a:extLst>
              <a:ext uri="{FF2B5EF4-FFF2-40B4-BE49-F238E27FC236}">
                <a16:creationId xmlns:a16="http://schemas.microsoft.com/office/drawing/2014/main" id="{A1340FBB-7722-4476-84FD-1465AF8C5988}"/>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9852A3EE-E47A-4B3E-BB96-E521DCEB3D09}"/>
              </a:ext>
            </a:extLst>
          </p:cNvPr>
          <p:cNvSpPr>
            <a:spLocks noGrp="1"/>
          </p:cNvSpPr>
          <p:nvPr>
            <p:ph type="sldNum" sz="quarter" idx="12"/>
          </p:nvPr>
        </p:nvSpPr>
        <p:spPr/>
        <p:txBody>
          <a:bodyPr/>
          <a:lstStyle/>
          <a:p>
            <a:fld id="{C2053DBD-7231-4DF4-A642-E18C1018F866}" type="slidenum">
              <a:rPr lang="en-US" sz="1400" b="1" smtClean="0">
                <a:latin typeface="Public sans"/>
              </a:rPr>
              <a:t>16</a:t>
            </a:fld>
            <a:endParaRPr lang="en-US" sz="1400" b="1" dirty="0">
              <a:latin typeface="Public sans"/>
            </a:endParaRPr>
          </a:p>
        </p:txBody>
      </p:sp>
    </p:spTree>
    <p:extLst>
      <p:ext uri="{BB962C8B-B14F-4D97-AF65-F5344CB8AC3E}">
        <p14:creationId xmlns:p14="http://schemas.microsoft.com/office/powerpoint/2010/main" val="12653188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Practitioners’ Panel: USAID</a:t>
            </a:r>
          </a:p>
        </p:txBody>
      </p:sp>
      <p:sp>
        <p:nvSpPr>
          <p:cNvPr id="3" name="Content Placeholder 2">
            <a:extLst>
              <a:ext uri="{FF2B5EF4-FFF2-40B4-BE49-F238E27FC236}">
                <a16:creationId xmlns:a16="http://schemas.microsoft.com/office/drawing/2014/main" id="{56C08B35-9892-4867-8568-C6D39451A57F}"/>
              </a:ext>
            </a:extLst>
          </p:cNvPr>
          <p:cNvSpPr txBox="1">
            <a:spLocks/>
          </p:cNvSpPr>
          <p:nvPr/>
        </p:nvSpPr>
        <p:spPr>
          <a:xfrm>
            <a:off x="673768" y="1679982"/>
            <a:ext cx="5931569" cy="39628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400" b="1" dirty="0">
                <a:solidFill>
                  <a:srgbClr val="173C5F"/>
                </a:solidFill>
                <a:latin typeface="Public sans"/>
              </a:rPr>
              <a:t>Chaitra Shenoy </a:t>
            </a:r>
            <a:r>
              <a:rPr lang="en-US" sz="2400" dirty="0">
                <a:solidFill>
                  <a:srgbClr val="173C5F"/>
                </a:solidFill>
                <a:latin typeface="Public sans"/>
              </a:rPr>
              <a:t>(She/Her)</a:t>
            </a:r>
          </a:p>
          <a:p>
            <a:pPr marL="0" indent="0" algn="ctr">
              <a:lnSpc>
                <a:spcPct val="100000"/>
              </a:lnSpc>
              <a:buNone/>
            </a:pPr>
            <a:r>
              <a:rPr lang="en-US" sz="3200" i="0" dirty="0">
                <a:solidFill>
                  <a:srgbClr val="073763"/>
                </a:solidFill>
                <a:effectLst/>
                <a:latin typeface="Public sans"/>
              </a:rPr>
              <a:t>Senior Gender-Based Violence Advisor &amp; Team Lead</a:t>
            </a:r>
            <a:endParaRPr lang="en-US" sz="3200" dirty="0">
              <a:solidFill>
                <a:srgbClr val="173C5F"/>
              </a:solidFill>
              <a:latin typeface="Public sans"/>
            </a:endParaRPr>
          </a:p>
          <a:p>
            <a:pPr marL="0" indent="0" algn="ctr">
              <a:lnSpc>
                <a:spcPct val="100000"/>
              </a:lnSpc>
              <a:buNone/>
            </a:pPr>
            <a:r>
              <a:rPr lang="en-US" sz="3200" b="1" dirty="0">
                <a:solidFill>
                  <a:srgbClr val="173C5F"/>
                </a:solidFill>
                <a:latin typeface="Public sans"/>
              </a:rPr>
              <a:t>U.S. Agency for International Development (USAID)</a:t>
            </a:r>
          </a:p>
          <a:p>
            <a:pPr marL="0" indent="0" algn="ctr">
              <a:lnSpc>
                <a:spcPct val="100000"/>
              </a:lnSpc>
              <a:buNone/>
            </a:pPr>
            <a:r>
              <a:rPr lang="en-US" sz="2400" b="0" i="0" dirty="0">
                <a:solidFill>
                  <a:srgbClr val="1155CC"/>
                </a:solidFill>
                <a:effectLst/>
                <a:latin typeface="Public sans"/>
                <a:hlinkClick r:id="rId4"/>
              </a:rPr>
              <a:t>RISE Challenge</a:t>
            </a:r>
            <a:endParaRPr lang="en-US" sz="2400" b="0" i="0" dirty="0">
              <a:solidFill>
                <a:srgbClr val="173C5F"/>
              </a:solidFill>
              <a:effectLst/>
              <a:latin typeface="Public sans"/>
            </a:endParaRPr>
          </a:p>
        </p:txBody>
      </p:sp>
      <p:pic>
        <p:nvPicPr>
          <p:cNvPr id="11" name="Google Shape;239;p37" descr="Headshot of a woman with short black hair against a wooden background.">
            <a:extLst>
              <a:ext uri="{FF2B5EF4-FFF2-40B4-BE49-F238E27FC236}">
                <a16:creationId xmlns:a16="http://schemas.microsoft.com/office/drawing/2014/main" id="{D8C02758-C8B2-45B8-989A-98E701423E95}"/>
              </a:ext>
            </a:extLst>
          </p:cNvPr>
          <p:cNvPicPr preferRelativeResize="0"/>
          <p:nvPr/>
        </p:nvPicPr>
        <p:blipFill>
          <a:blip r:embed="rId5">
            <a:extLst>
              <a:ext uri="{28A0092B-C50C-407E-A947-70E740481C1C}">
                <a14:useLocalDpi xmlns:a14="http://schemas.microsoft.com/office/drawing/2010/main" val="0"/>
              </a:ext>
            </a:extLst>
          </a:blip>
          <a:srcRect t="4343" b="4343"/>
          <a:stretch/>
        </p:blipFill>
        <p:spPr>
          <a:xfrm>
            <a:off x="6934845" y="1599036"/>
            <a:ext cx="4602801" cy="4313963"/>
          </a:xfrm>
          <a:prstGeom prst="ellipse">
            <a:avLst/>
          </a:prstGeom>
          <a:noFill/>
          <a:ln>
            <a:noFill/>
          </a:ln>
        </p:spPr>
      </p:pic>
      <p:sp>
        <p:nvSpPr>
          <p:cNvPr id="4" name="Footer Placeholder 3">
            <a:extLst>
              <a:ext uri="{FF2B5EF4-FFF2-40B4-BE49-F238E27FC236}">
                <a16:creationId xmlns:a16="http://schemas.microsoft.com/office/drawing/2014/main" id="{83029D57-9781-4C9A-9CCC-C759EE83803A}"/>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A07FCB01-2844-4110-A4AB-222524BDC6A5}"/>
              </a:ext>
            </a:extLst>
          </p:cNvPr>
          <p:cNvSpPr>
            <a:spLocks noGrp="1"/>
          </p:cNvSpPr>
          <p:nvPr>
            <p:ph type="sldNum" sz="quarter" idx="12"/>
          </p:nvPr>
        </p:nvSpPr>
        <p:spPr/>
        <p:txBody>
          <a:bodyPr/>
          <a:lstStyle/>
          <a:p>
            <a:fld id="{C2053DBD-7231-4DF4-A642-E18C1018F866}" type="slidenum">
              <a:rPr lang="en-US" sz="1400" b="1" smtClean="0">
                <a:latin typeface="Public sans"/>
              </a:rPr>
              <a:t>17</a:t>
            </a:fld>
            <a:endParaRPr lang="en-US" sz="1400" b="1">
              <a:latin typeface="Public sans"/>
            </a:endParaRPr>
          </a:p>
        </p:txBody>
      </p:sp>
    </p:spTree>
    <p:extLst>
      <p:ext uri="{BB962C8B-B14F-4D97-AF65-F5344CB8AC3E}">
        <p14:creationId xmlns:p14="http://schemas.microsoft.com/office/powerpoint/2010/main" val="2702014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76CFA-F79F-4B74-86D4-F3E08F11C2AB}"/>
              </a:ext>
            </a:extLst>
          </p:cNvPr>
          <p:cNvSpPr txBox="1">
            <a:spLocks noGrp="1"/>
          </p:cNvSpPr>
          <p:nvPr>
            <p:ph type="title" idx="4294967295"/>
          </p:nvPr>
        </p:nvSpPr>
        <p:spPr>
          <a:xfrm>
            <a:off x="792018" y="753055"/>
            <a:ext cx="5303982"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rgbClr val="173C5F"/>
                </a:solidFill>
                <a:effectLst/>
                <a:uLnTx/>
                <a:uFillTx/>
                <a:latin typeface="Public sans"/>
                <a:ea typeface="+mj-ea"/>
                <a:cs typeface="+mj-cs"/>
              </a:rPr>
              <a:t>Closing Remarks</a:t>
            </a:r>
          </a:p>
        </p:txBody>
      </p:sp>
      <p:sp>
        <p:nvSpPr>
          <p:cNvPr id="3" name="Content Placeholder 2">
            <a:extLst>
              <a:ext uri="{FF2B5EF4-FFF2-40B4-BE49-F238E27FC236}">
                <a16:creationId xmlns:a16="http://schemas.microsoft.com/office/drawing/2014/main" id="{CEE1C2AA-447F-4629-B459-E705DD2DA974}"/>
              </a:ext>
            </a:extLst>
          </p:cNvPr>
          <p:cNvSpPr txBox="1">
            <a:spLocks/>
          </p:cNvSpPr>
          <p:nvPr/>
        </p:nvSpPr>
        <p:spPr>
          <a:xfrm>
            <a:off x="838199" y="1825625"/>
            <a:ext cx="4840705" cy="444282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srgbClr val="173C5F"/>
                </a:solidFill>
                <a:latin typeface="Public sans"/>
              </a:rPr>
              <a:t>Thank you for attending today’s event.</a:t>
            </a:r>
          </a:p>
          <a:p>
            <a:pPr marL="0" indent="0">
              <a:buNone/>
            </a:pPr>
            <a:r>
              <a:rPr lang="en-US" dirty="0">
                <a:solidFill>
                  <a:srgbClr val="173C5F"/>
                </a:solidFill>
                <a:latin typeface="Public sans"/>
              </a:rPr>
              <a:t>Please complete the survey:</a:t>
            </a:r>
          </a:p>
          <a:p>
            <a:pPr marL="0" indent="0">
              <a:buNone/>
            </a:pPr>
            <a:r>
              <a:rPr lang="en-US" sz="2000" b="0" i="0" u="none" strike="noStrike" dirty="0">
                <a:effectLst/>
                <a:latin typeface="Roboto" panose="02000000000000000000" pitchFamily="2" charset="0"/>
                <a:hlinkClick r:id="rId4"/>
              </a:rPr>
              <a:t>https://feedback.gsa.gov/jfe/form/SV_a5Aq6ZrlEWFF4eG</a:t>
            </a:r>
            <a:endParaRPr lang="en-US" sz="2000" b="0" i="0" u="none" strike="noStrike" dirty="0">
              <a:effectLst/>
              <a:latin typeface="Roboto" panose="02000000000000000000" pitchFamily="2" charset="0"/>
            </a:endParaRPr>
          </a:p>
          <a:p>
            <a:pPr marL="0" indent="0">
              <a:buNone/>
            </a:pPr>
            <a:r>
              <a:rPr lang="en-US" sz="2400" dirty="0">
                <a:solidFill>
                  <a:srgbClr val="173C5F"/>
                </a:solidFill>
                <a:latin typeface="Public sans"/>
              </a:rPr>
              <a:t>Stay in touch!</a:t>
            </a:r>
          </a:p>
          <a:p>
            <a:r>
              <a:rPr lang="en-US" sz="2400" dirty="0">
                <a:solidFill>
                  <a:srgbClr val="173C5F"/>
                </a:solidFill>
                <a:latin typeface="Public sans"/>
              </a:rPr>
              <a:t>Federal employees: join </a:t>
            </a:r>
            <a:r>
              <a:rPr lang="en-US" sz="2400" dirty="0" err="1">
                <a:solidFill>
                  <a:srgbClr val="173C5F"/>
                </a:solidFill>
                <a:latin typeface="Public sans"/>
              </a:rPr>
              <a:t>Digital.Gov</a:t>
            </a:r>
            <a:r>
              <a:rPr lang="en-US" sz="2400" dirty="0">
                <a:solidFill>
                  <a:srgbClr val="173C5F"/>
                </a:solidFill>
                <a:latin typeface="Public sans"/>
              </a:rPr>
              <a:t> </a:t>
            </a:r>
            <a:r>
              <a:rPr lang="en-US" sz="2400" dirty="0">
                <a:solidFill>
                  <a:srgbClr val="173C5F"/>
                </a:solidFill>
                <a:latin typeface="Public sans"/>
                <a:hlinkClick r:id="rId5"/>
              </a:rPr>
              <a:t>Communities of Practice</a:t>
            </a:r>
            <a:endParaRPr lang="en-US" sz="2400" dirty="0">
              <a:solidFill>
                <a:srgbClr val="173C5F"/>
              </a:solidFill>
              <a:latin typeface="Public sans"/>
            </a:endParaRPr>
          </a:p>
          <a:p>
            <a:r>
              <a:rPr lang="en-US" sz="2400" dirty="0">
                <a:solidFill>
                  <a:srgbClr val="173C5F"/>
                </a:solidFill>
                <a:latin typeface="Public sans"/>
              </a:rPr>
              <a:t>Public participants: engage at </a:t>
            </a:r>
            <a:r>
              <a:rPr lang="en-US" sz="2400" dirty="0" err="1">
                <a:solidFill>
                  <a:srgbClr val="173C5F"/>
                </a:solidFill>
                <a:latin typeface="Public sans"/>
                <a:hlinkClick r:id="rId6"/>
              </a:rPr>
              <a:t>Challenge.Gov</a:t>
            </a:r>
            <a:r>
              <a:rPr lang="en-US" sz="2400" dirty="0">
                <a:solidFill>
                  <a:srgbClr val="173C5F"/>
                </a:solidFill>
                <a:latin typeface="Public sans"/>
                <a:hlinkClick r:id="rId6"/>
              </a:rPr>
              <a:t> </a:t>
            </a:r>
            <a:r>
              <a:rPr lang="en-US" sz="2400" dirty="0">
                <a:solidFill>
                  <a:srgbClr val="173C5F"/>
                </a:solidFill>
                <a:latin typeface="Public sans"/>
              </a:rPr>
              <a:t>and </a:t>
            </a:r>
            <a:r>
              <a:rPr lang="en-US" sz="2400" dirty="0">
                <a:solidFill>
                  <a:srgbClr val="173C5F"/>
                </a:solidFill>
                <a:latin typeface="Public sans"/>
                <a:hlinkClick r:id="rId7"/>
              </a:rPr>
              <a:t>CitizenScience.gov</a:t>
            </a:r>
            <a:endParaRPr lang="en-US" sz="2400" dirty="0">
              <a:solidFill>
                <a:srgbClr val="173C5F"/>
              </a:solidFill>
              <a:latin typeface="Public sans"/>
            </a:endParaRPr>
          </a:p>
          <a:p>
            <a:pPr marL="0" indent="0">
              <a:buNone/>
            </a:pPr>
            <a:endParaRPr lang="en-US" dirty="0">
              <a:solidFill>
                <a:srgbClr val="173C5F"/>
              </a:solidFill>
              <a:latin typeface="Public sans"/>
            </a:endParaRPr>
          </a:p>
        </p:txBody>
      </p:sp>
      <p:sp>
        <p:nvSpPr>
          <p:cNvPr id="4" name="Footer Placeholder 3">
            <a:extLst>
              <a:ext uri="{FF2B5EF4-FFF2-40B4-BE49-F238E27FC236}">
                <a16:creationId xmlns:a16="http://schemas.microsoft.com/office/drawing/2014/main" id="{63624468-22F6-48A7-84F4-38EE40D0541E}"/>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05285B99-7CF4-484D-8299-546165DF3AFA}"/>
              </a:ext>
            </a:extLst>
          </p:cNvPr>
          <p:cNvSpPr>
            <a:spLocks noGrp="1"/>
          </p:cNvSpPr>
          <p:nvPr>
            <p:ph type="sldNum" sz="quarter" idx="12"/>
          </p:nvPr>
        </p:nvSpPr>
        <p:spPr/>
        <p:txBody>
          <a:bodyPr/>
          <a:lstStyle/>
          <a:p>
            <a:fld id="{C2053DBD-7231-4DF4-A642-E18C1018F866}" type="slidenum">
              <a:rPr lang="en-US" smtClean="0">
                <a:latin typeface="Public sans"/>
              </a:rPr>
              <a:t>18</a:t>
            </a:fld>
            <a:endParaRPr lang="en-US" dirty="0">
              <a:latin typeface="Public sans"/>
            </a:endParaRPr>
          </a:p>
        </p:txBody>
      </p:sp>
    </p:spTree>
    <p:extLst>
      <p:ext uri="{BB962C8B-B14F-4D97-AF65-F5344CB8AC3E}">
        <p14:creationId xmlns:p14="http://schemas.microsoft.com/office/powerpoint/2010/main" val="4236092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Welcome &amp; Introductions</a:t>
            </a:r>
          </a:p>
        </p:txBody>
      </p:sp>
      <p:sp>
        <p:nvSpPr>
          <p:cNvPr id="15" name="Content Placeholder 2">
            <a:extLst>
              <a:ext uri="{FF2B5EF4-FFF2-40B4-BE49-F238E27FC236}">
                <a16:creationId xmlns:a16="http://schemas.microsoft.com/office/drawing/2014/main" id="{3A7F6AAE-DCE7-42D5-9615-03F260D2EF78}"/>
              </a:ext>
            </a:extLst>
          </p:cNvPr>
          <p:cNvSpPr txBox="1">
            <a:spLocks/>
          </p:cNvSpPr>
          <p:nvPr/>
        </p:nvSpPr>
        <p:spPr>
          <a:xfrm>
            <a:off x="589547" y="1943506"/>
            <a:ext cx="5719652" cy="362502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400" b="1" dirty="0">
                <a:solidFill>
                  <a:srgbClr val="173C5F"/>
                </a:solidFill>
                <a:latin typeface="Public sans"/>
              </a:rPr>
              <a:t>Dr. </a:t>
            </a:r>
            <a:r>
              <a:rPr lang="en-US" sz="4400" b="1" dirty="0" err="1">
                <a:solidFill>
                  <a:srgbClr val="173C5F"/>
                </a:solidFill>
                <a:latin typeface="Public sans"/>
              </a:rPr>
              <a:t>Jarah</a:t>
            </a:r>
            <a:r>
              <a:rPr lang="en-US" sz="4400" b="1" dirty="0">
                <a:solidFill>
                  <a:srgbClr val="173C5F"/>
                </a:solidFill>
                <a:latin typeface="Public sans"/>
              </a:rPr>
              <a:t> Meador </a:t>
            </a:r>
            <a:r>
              <a:rPr lang="en-US" sz="2400" dirty="0">
                <a:solidFill>
                  <a:srgbClr val="173C5F"/>
                </a:solidFill>
                <a:latin typeface="Public sans"/>
              </a:rPr>
              <a:t>(She/Her)</a:t>
            </a:r>
          </a:p>
          <a:p>
            <a:pPr marL="0" indent="0" algn="ctr">
              <a:lnSpc>
                <a:spcPct val="100000"/>
              </a:lnSpc>
              <a:buNone/>
            </a:pPr>
            <a:r>
              <a:rPr lang="en-US" sz="3200" b="0" i="0" dirty="0">
                <a:solidFill>
                  <a:srgbClr val="173C5F"/>
                </a:solidFill>
                <a:effectLst/>
                <a:latin typeface="Public sans"/>
              </a:rPr>
              <a:t>Director, </a:t>
            </a:r>
            <a:r>
              <a:rPr lang="en-US" sz="3200" b="0" i="0" dirty="0" err="1">
                <a:solidFill>
                  <a:srgbClr val="173C5F"/>
                </a:solidFill>
                <a:effectLst/>
                <a:latin typeface="Public sans"/>
              </a:rPr>
              <a:t>Challenge.Gov</a:t>
            </a:r>
            <a:r>
              <a:rPr lang="en-US" sz="3200" b="0" i="0" dirty="0">
                <a:solidFill>
                  <a:srgbClr val="173C5F"/>
                </a:solidFill>
                <a:effectLst/>
                <a:latin typeface="Public sans"/>
              </a:rPr>
              <a:t> and </a:t>
            </a:r>
            <a:r>
              <a:rPr lang="en-US" sz="3200" b="0" i="0" dirty="0" err="1">
                <a:solidFill>
                  <a:srgbClr val="173C5F"/>
                </a:solidFill>
                <a:effectLst/>
                <a:latin typeface="Public sans"/>
              </a:rPr>
              <a:t>CitizenScience.Gov</a:t>
            </a:r>
            <a:endParaRPr lang="en-US" sz="3200" b="0" i="0" dirty="0">
              <a:solidFill>
                <a:srgbClr val="173C5F"/>
              </a:solidFill>
              <a:effectLst/>
              <a:latin typeface="Public sans"/>
            </a:endParaRPr>
          </a:p>
          <a:p>
            <a:pPr marL="0" indent="0" algn="ctr">
              <a:lnSpc>
                <a:spcPct val="100000"/>
              </a:lnSpc>
              <a:buNone/>
            </a:pPr>
            <a:r>
              <a:rPr lang="en-US" sz="3200" b="1" dirty="0">
                <a:solidFill>
                  <a:srgbClr val="173C5F"/>
                </a:solidFill>
                <a:latin typeface="Public sans"/>
              </a:rPr>
              <a:t>General Services Administration Technology Transformation Services (GSA TTS)</a:t>
            </a:r>
          </a:p>
        </p:txBody>
      </p:sp>
      <p:pic>
        <p:nvPicPr>
          <p:cNvPr id="20" name="Google Shape;239;p37" descr="Headshot of a woman with long brown hair and glasses in a yellow sweater against a grey background.">
            <a:extLst>
              <a:ext uri="{FF2B5EF4-FFF2-40B4-BE49-F238E27FC236}">
                <a16:creationId xmlns:a16="http://schemas.microsoft.com/office/drawing/2014/main" id="{E6E30CFA-C4AF-4859-A6BE-AB9506ACF462}"/>
              </a:ext>
            </a:extLst>
          </p:cNvPr>
          <p:cNvPicPr preferRelativeResize="0"/>
          <p:nvPr/>
        </p:nvPicPr>
        <p:blipFill rotWithShape="1">
          <a:blip r:embed="rId4">
            <a:extLst>
              <a:ext uri="{28A0092B-C50C-407E-A947-70E740481C1C}">
                <a14:useLocalDpi xmlns:a14="http://schemas.microsoft.com/office/drawing/2010/main" val="0"/>
              </a:ext>
            </a:extLst>
          </a:blip>
          <a:srcRect t="7926" b="29642"/>
          <a:stretch/>
        </p:blipFill>
        <p:spPr>
          <a:xfrm>
            <a:off x="7091257" y="1599036"/>
            <a:ext cx="4602801" cy="4313963"/>
          </a:xfrm>
          <a:prstGeom prst="ellipse">
            <a:avLst/>
          </a:prstGeom>
          <a:noFill/>
          <a:ln>
            <a:noFill/>
          </a:ln>
        </p:spPr>
      </p:pic>
      <p:sp>
        <p:nvSpPr>
          <p:cNvPr id="3" name="Footer Placeholder 2">
            <a:extLst>
              <a:ext uri="{FF2B5EF4-FFF2-40B4-BE49-F238E27FC236}">
                <a16:creationId xmlns:a16="http://schemas.microsoft.com/office/drawing/2014/main" id="{8AF14435-706B-4DCF-8F34-C0ED7E6A767E}"/>
              </a:ext>
            </a:extLst>
          </p:cNvPr>
          <p:cNvSpPr>
            <a:spLocks noGrp="1"/>
          </p:cNvSpPr>
          <p:nvPr>
            <p:ph type="ftr" sz="quarter" idx="11"/>
          </p:nvPr>
        </p:nvSpPr>
        <p:spPr/>
        <p:txBody>
          <a:bodyPr/>
          <a:lstStyle/>
          <a:p>
            <a:r>
              <a:rPr lang="en-US"/>
              <a:t>WHITE HOUSE &amp; GSA OPEN INNOVATION FORUM</a:t>
            </a:r>
          </a:p>
        </p:txBody>
      </p:sp>
      <p:sp>
        <p:nvSpPr>
          <p:cNvPr id="4" name="Slide Number Placeholder 3">
            <a:extLst>
              <a:ext uri="{FF2B5EF4-FFF2-40B4-BE49-F238E27FC236}">
                <a16:creationId xmlns:a16="http://schemas.microsoft.com/office/drawing/2014/main" id="{00D81E76-DEE6-4833-A04F-A15623E6E3B8}"/>
              </a:ext>
            </a:extLst>
          </p:cNvPr>
          <p:cNvSpPr>
            <a:spLocks noGrp="1"/>
          </p:cNvSpPr>
          <p:nvPr>
            <p:ph type="sldNum" sz="quarter" idx="12"/>
          </p:nvPr>
        </p:nvSpPr>
        <p:spPr/>
        <p:txBody>
          <a:bodyPr/>
          <a:lstStyle/>
          <a:p>
            <a:fld id="{C2053DBD-7231-4DF4-A642-E18C1018F866}" type="slidenum">
              <a:rPr lang="en-US" smtClean="0"/>
              <a:t>2</a:t>
            </a:fld>
            <a:endParaRPr lang="en-US" dirty="0"/>
          </a:p>
        </p:txBody>
      </p:sp>
    </p:spTree>
    <p:extLst>
      <p:ext uri="{BB962C8B-B14F-4D97-AF65-F5344CB8AC3E}">
        <p14:creationId xmlns:p14="http://schemas.microsoft.com/office/powerpoint/2010/main" val="3334003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A6B9-9C3D-4DFA-8B23-A2A3012C7EE0}"/>
              </a:ext>
            </a:extLst>
          </p:cNvPr>
          <p:cNvSpPr txBox="1">
            <a:spLocks noGrp="1"/>
          </p:cNvSpPr>
          <p:nvPr>
            <p:ph type="title" idx="4294967295"/>
          </p:nvPr>
        </p:nvSpPr>
        <p:spPr>
          <a:xfrm>
            <a:off x="792018" y="753055"/>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rPr>
              <a:t>Logistics</a:t>
            </a:r>
          </a:p>
        </p:txBody>
      </p:sp>
      <p:sp>
        <p:nvSpPr>
          <p:cNvPr id="3" name="Content Placeholder 2">
            <a:extLst>
              <a:ext uri="{FF2B5EF4-FFF2-40B4-BE49-F238E27FC236}">
                <a16:creationId xmlns:a16="http://schemas.microsoft.com/office/drawing/2014/main" id="{5FB072DE-1EEF-4517-BF81-BC074C6C4262}"/>
              </a:ext>
            </a:extLst>
          </p:cNvPr>
          <p:cNvSpPr txBox="1">
            <a:spLocks/>
          </p:cNvSpPr>
          <p:nvPr/>
        </p:nvSpPr>
        <p:spPr>
          <a:xfrm>
            <a:off x="838199" y="1825625"/>
            <a:ext cx="6616849"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solidFill>
                  <a:schemeClr val="bg1"/>
                </a:solidFill>
                <a:latin typeface="Public sans"/>
              </a:rPr>
              <a:t>Participants will be muted during the presentation.</a:t>
            </a:r>
          </a:p>
          <a:p>
            <a:r>
              <a:rPr lang="en-US" sz="3200" dirty="0">
                <a:solidFill>
                  <a:schemeClr val="bg1"/>
                </a:solidFill>
                <a:latin typeface="Public sans"/>
              </a:rPr>
              <a:t>Use the chat for technical issues or questions.</a:t>
            </a:r>
          </a:p>
          <a:p>
            <a:r>
              <a:rPr lang="en-US" sz="3200" dirty="0">
                <a:solidFill>
                  <a:schemeClr val="bg1"/>
                </a:solidFill>
                <a:latin typeface="Public sans"/>
              </a:rPr>
              <a:t>Closed captioning is available.</a:t>
            </a:r>
          </a:p>
          <a:p>
            <a:r>
              <a:rPr lang="en-US" sz="3200" dirty="0">
                <a:solidFill>
                  <a:schemeClr val="bg1"/>
                </a:solidFill>
                <a:latin typeface="Public sans"/>
              </a:rPr>
              <a:t>Please abide by the </a:t>
            </a:r>
            <a:r>
              <a:rPr lang="en-US" sz="3200" dirty="0">
                <a:solidFill>
                  <a:schemeClr val="bg1"/>
                </a:solidFill>
                <a:latin typeface="Public sans"/>
                <a:hlinkClick r:id="rId4">
                  <a:extLst>
                    <a:ext uri="{A12FA001-AC4F-418D-AE19-62706E023703}">
                      <ahyp:hlinkClr xmlns:ahyp="http://schemas.microsoft.com/office/drawing/2018/hyperlinkcolor" val="tx"/>
                    </a:ext>
                  </a:extLst>
                </a:hlinkClick>
              </a:rPr>
              <a:t>GSA Technology Transformation Services (TTS) Code of Conduct. </a:t>
            </a:r>
            <a:endParaRPr lang="en-US" sz="3200" dirty="0">
              <a:solidFill>
                <a:schemeClr val="bg1"/>
              </a:solidFill>
              <a:latin typeface="Public sans"/>
            </a:endParaRPr>
          </a:p>
        </p:txBody>
      </p:sp>
      <p:sp>
        <p:nvSpPr>
          <p:cNvPr id="4" name="Footer Placeholder 3">
            <a:extLst>
              <a:ext uri="{FF2B5EF4-FFF2-40B4-BE49-F238E27FC236}">
                <a16:creationId xmlns:a16="http://schemas.microsoft.com/office/drawing/2014/main" id="{A94A461B-2B61-46A6-AEB6-76056475F97C}"/>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1F2C25B7-ED96-415B-A60B-37BBF4C3E6F0}"/>
              </a:ext>
            </a:extLst>
          </p:cNvPr>
          <p:cNvSpPr>
            <a:spLocks noGrp="1"/>
          </p:cNvSpPr>
          <p:nvPr>
            <p:ph type="sldNum" sz="quarter" idx="12"/>
          </p:nvPr>
        </p:nvSpPr>
        <p:spPr/>
        <p:txBody>
          <a:bodyPr/>
          <a:lstStyle/>
          <a:p>
            <a:fld id="{C2053DBD-7231-4DF4-A642-E18C1018F866}" type="slidenum">
              <a:rPr lang="en-US" smtClean="0"/>
              <a:t>3</a:t>
            </a:fld>
            <a:endParaRPr lang="en-US" dirty="0"/>
          </a:p>
        </p:txBody>
      </p:sp>
    </p:spTree>
    <p:extLst>
      <p:ext uri="{BB962C8B-B14F-4D97-AF65-F5344CB8AC3E}">
        <p14:creationId xmlns:p14="http://schemas.microsoft.com/office/powerpoint/2010/main" val="2851073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A6B9-9C3D-4DFA-8B23-A2A3012C7EE0}"/>
              </a:ext>
            </a:extLst>
          </p:cNvPr>
          <p:cNvSpPr txBox="1">
            <a:spLocks noGrp="1"/>
          </p:cNvSpPr>
          <p:nvPr>
            <p:ph type="title" idx="4294967295"/>
          </p:nvPr>
        </p:nvSpPr>
        <p:spPr>
          <a:xfrm>
            <a:off x="792018" y="753055"/>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rPr>
              <a:t>Event Agenda</a:t>
            </a:r>
          </a:p>
        </p:txBody>
      </p:sp>
      <p:sp>
        <p:nvSpPr>
          <p:cNvPr id="3" name="Content Placeholder 2">
            <a:extLst>
              <a:ext uri="{FF2B5EF4-FFF2-40B4-BE49-F238E27FC236}">
                <a16:creationId xmlns:a16="http://schemas.microsoft.com/office/drawing/2014/main" id="{5FB072DE-1EEF-4517-BF81-BC074C6C4262}"/>
              </a:ext>
            </a:extLst>
          </p:cNvPr>
          <p:cNvSpPr txBox="1">
            <a:spLocks/>
          </p:cNvSpPr>
          <p:nvPr/>
        </p:nvSpPr>
        <p:spPr>
          <a:xfrm>
            <a:off x="838199" y="1825625"/>
            <a:ext cx="6616849"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solidFill>
                  <a:schemeClr val="bg1"/>
                </a:solidFill>
                <a:latin typeface="Public sans"/>
              </a:rPr>
              <a:t>Welcome &amp; Introductions</a:t>
            </a:r>
          </a:p>
          <a:p>
            <a:r>
              <a:rPr lang="en-US" sz="3200" dirty="0">
                <a:solidFill>
                  <a:schemeClr val="bg1"/>
                </a:solidFill>
                <a:latin typeface="Public sans"/>
              </a:rPr>
              <a:t>Opening Remarks</a:t>
            </a:r>
          </a:p>
          <a:p>
            <a:r>
              <a:rPr lang="en-US" sz="3200" dirty="0">
                <a:solidFill>
                  <a:schemeClr val="bg1"/>
                </a:solidFill>
                <a:latin typeface="Public sans"/>
              </a:rPr>
              <a:t>Fireside Chat with Dr. Alondra Nelson &amp; Administrator Robin Carnahan</a:t>
            </a:r>
          </a:p>
          <a:p>
            <a:r>
              <a:rPr lang="en-US" sz="3200" dirty="0">
                <a:solidFill>
                  <a:schemeClr val="bg1"/>
                </a:solidFill>
                <a:latin typeface="Public sans"/>
              </a:rPr>
              <a:t>Break</a:t>
            </a:r>
          </a:p>
          <a:p>
            <a:r>
              <a:rPr lang="en-US" sz="3200" dirty="0">
                <a:solidFill>
                  <a:schemeClr val="bg1"/>
                </a:solidFill>
                <a:latin typeface="Public sans"/>
              </a:rPr>
              <a:t>Biennial Report Overview</a:t>
            </a:r>
          </a:p>
          <a:p>
            <a:r>
              <a:rPr lang="en-US" sz="3200" dirty="0">
                <a:solidFill>
                  <a:schemeClr val="bg1"/>
                </a:solidFill>
                <a:latin typeface="Public sans"/>
              </a:rPr>
              <a:t>Practitioners’ Panel</a:t>
            </a:r>
          </a:p>
          <a:p>
            <a:r>
              <a:rPr lang="en-US" sz="3200" dirty="0">
                <a:solidFill>
                  <a:schemeClr val="bg1"/>
                </a:solidFill>
                <a:latin typeface="Public sans"/>
              </a:rPr>
              <a:t>Closing Remarks</a:t>
            </a:r>
          </a:p>
        </p:txBody>
      </p:sp>
      <p:sp>
        <p:nvSpPr>
          <p:cNvPr id="4" name="Footer Placeholder 3">
            <a:extLst>
              <a:ext uri="{FF2B5EF4-FFF2-40B4-BE49-F238E27FC236}">
                <a16:creationId xmlns:a16="http://schemas.microsoft.com/office/drawing/2014/main" id="{4220610C-1C14-4291-A589-2D3374F4F7E3}"/>
              </a:ext>
            </a:extLst>
          </p:cNvPr>
          <p:cNvSpPr>
            <a:spLocks noGrp="1"/>
          </p:cNvSpPr>
          <p:nvPr>
            <p:ph type="ftr" sz="quarter" idx="11"/>
          </p:nvPr>
        </p:nvSpPr>
        <p:spPr/>
        <p:txBody>
          <a:bodyPr/>
          <a:lstStyle/>
          <a:p>
            <a:r>
              <a:rPr lang="en-US" dirty="0"/>
              <a:t>WHITE HOUSE &amp; GSA OPEN INNOVATION FORUM</a:t>
            </a:r>
          </a:p>
        </p:txBody>
      </p:sp>
      <p:sp>
        <p:nvSpPr>
          <p:cNvPr id="5" name="Slide Number Placeholder 4">
            <a:extLst>
              <a:ext uri="{FF2B5EF4-FFF2-40B4-BE49-F238E27FC236}">
                <a16:creationId xmlns:a16="http://schemas.microsoft.com/office/drawing/2014/main" id="{6D7DDE43-0D96-45AE-A638-F806082AD0D1}"/>
              </a:ext>
            </a:extLst>
          </p:cNvPr>
          <p:cNvSpPr>
            <a:spLocks noGrp="1"/>
          </p:cNvSpPr>
          <p:nvPr>
            <p:ph type="sldNum" sz="quarter" idx="12"/>
          </p:nvPr>
        </p:nvSpPr>
        <p:spPr/>
        <p:txBody>
          <a:bodyPr/>
          <a:lstStyle/>
          <a:p>
            <a:fld id="{C2053DBD-7231-4DF4-A642-E18C1018F866}" type="slidenum">
              <a:rPr lang="en-US" b="1" smtClean="0"/>
              <a:t>4</a:t>
            </a:fld>
            <a:endParaRPr lang="en-US" b="1" dirty="0"/>
          </a:p>
        </p:txBody>
      </p:sp>
    </p:spTree>
    <p:extLst>
      <p:ext uri="{BB962C8B-B14F-4D97-AF65-F5344CB8AC3E}">
        <p14:creationId xmlns:p14="http://schemas.microsoft.com/office/powerpoint/2010/main" val="31901753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OSTP Introduction</a:t>
            </a:r>
          </a:p>
        </p:txBody>
      </p:sp>
      <p:sp>
        <p:nvSpPr>
          <p:cNvPr id="3" name="Content Placeholder 2">
            <a:extLst>
              <a:ext uri="{FF2B5EF4-FFF2-40B4-BE49-F238E27FC236}">
                <a16:creationId xmlns:a16="http://schemas.microsoft.com/office/drawing/2014/main" id="{56C08B35-9892-4867-8568-C6D39451A57F}"/>
              </a:ext>
            </a:extLst>
          </p:cNvPr>
          <p:cNvSpPr txBox="1">
            <a:spLocks/>
          </p:cNvSpPr>
          <p:nvPr/>
        </p:nvSpPr>
        <p:spPr>
          <a:xfrm>
            <a:off x="570136" y="1892822"/>
            <a:ext cx="5755405" cy="307235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400" b="1" dirty="0">
                <a:solidFill>
                  <a:srgbClr val="173C5F"/>
                </a:solidFill>
                <a:latin typeface="Public sans"/>
              </a:rPr>
              <a:t>Dr. </a:t>
            </a:r>
            <a:r>
              <a:rPr lang="en-US" sz="4400" b="1" dirty="0" err="1">
                <a:solidFill>
                  <a:srgbClr val="173C5F"/>
                </a:solidFill>
                <a:latin typeface="Public sans"/>
              </a:rPr>
              <a:t>Jedidah</a:t>
            </a:r>
            <a:r>
              <a:rPr lang="en-US" sz="4400" b="1" dirty="0">
                <a:solidFill>
                  <a:srgbClr val="173C5F"/>
                </a:solidFill>
                <a:latin typeface="Public sans"/>
              </a:rPr>
              <a:t> Isler </a:t>
            </a:r>
            <a:r>
              <a:rPr lang="en-US" sz="2400" b="0" i="0" dirty="0">
                <a:solidFill>
                  <a:srgbClr val="173C5F"/>
                </a:solidFill>
                <a:effectLst/>
                <a:latin typeface="Public sans"/>
              </a:rPr>
              <a:t>(</a:t>
            </a:r>
            <a:r>
              <a:rPr lang="en-US" sz="2400" dirty="0">
                <a:solidFill>
                  <a:srgbClr val="173C5F"/>
                </a:solidFill>
                <a:latin typeface="Public sans"/>
              </a:rPr>
              <a:t>She/Her)</a:t>
            </a:r>
          </a:p>
          <a:p>
            <a:pPr marL="0" indent="0" algn="ctr">
              <a:lnSpc>
                <a:spcPct val="100000"/>
              </a:lnSpc>
              <a:buNone/>
            </a:pPr>
            <a:r>
              <a:rPr lang="en-US" sz="3200" b="0" i="0" dirty="0">
                <a:solidFill>
                  <a:srgbClr val="173C5F"/>
                </a:solidFill>
                <a:effectLst/>
                <a:latin typeface="Public sans"/>
              </a:rPr>
              <a:t> Principal Assistant Director for Science and Society</a:t>
            </a:r>
          </a:p>
          <a:p>
            <a:pPr marL="0" indent="0" algn="ctr">
              <a:lnSpc>
                <a:spcPct val="100000"/>
              </a:lnSpc>
              <a:buNone/>
            </a:pPr>
            <a:r>
              <a:rPr lang="en-US" sz="3200" b="1" i="0" u="none" strike="noStrike" dirty="0">
                <a:solidFill>
                  <a:srgbClr val="173C5F"/>
                </a:solidFill>
                <a:effectLst/>
                <a:latin typeface="Public sans"/>
              </a:rPr>
              <a:t>White House Office of Science and Technology Policy (</a:t>
            </a:r>
            <a:r>
              <a:rPr lang="en-US" sz="3200" b="1" i="0" dirty="0">
                <a:solidFill>
                  <a:srgbClr val="173C5F"/>
                </a:solidFill>
                <a:effectLst/>
                <a:latin typeface="Public sans"/>
              </a:rPr>
              <a:t>OSTP)</a:t>
            </a:r>
          </a:p>
        </p:txBody>
      </p:sp>
      <p:pic>
        <p:nvPicPr>
          <p:cNvPr id="11" name="Google Shape;239;p37" descr="Headshot of a woman with long black hair wearing a black and white striped shirt against a black background.">
            <a:extLst>
              <a:ext uri="{FF2B5EF4-FFF2-40B4-BE49-F238E27FC236}">
                <a16:creationId xmlns:a16="http://schemas.microsoft.com/office/drawing/2014/main" id="{D8C02758-C8B2-45B8-989A-98E701423E95}"/>
              </a:ext>
            </a:extLst>
          </p:cNvPr>
          <p:cNvPicPr preferRelativeResize="0"/>
          <p:nvPr/>
        </p:nvPicPr>
        <p:blipFill rotWithShape="1">
          <a:blip r:embed="rId4">
            <a:extLst>
              <a:ext uri="{28A0092B-C50C-407E-A947-70E740481C1C}">
                <a14:useLocalDpi xmlns:a14="http://schemas.microsoft.com/office/drawing/2010/main" val="0"/>
              </a:ext>
            </a:extLst>
          </a:blip>
          <a:srcRect l="20550" t="815" r="10187" b="805"/>
          <a:stretch/>
        </p:blipFill>
        <p:spPr>
          <a:xfrm>
            <a:off x="7019063" y="1599036"/>
            <a:ext cx="4602801" cy="4313963"/>
          </a:xfrm>
          <a:prstGeom prst="ellipse">
            <a:avLst/>
          </a:prstGeom>
          <a:noFill/>
          <a:ln>
            <a:noFill/>
          </a:ln>
        </p:spPr>
      </p:pic>
      <p:sp>
        <p:nvSpPr>
          <p:cNvPr id="4" name="Footer Placeholder 3">
            <a:extLst>
              <a:ext uri="{FF2B5EF4-FFF2-40B4-BE49-F238E27FC236}">
                <a16:creationId xmlns:a16="http://schemas.microsoft.com/office/drawing/2014/main" id="{66D4691E-D7BB-42F0-805B-C2FC63213689}"/>
              </a:ext>
            </a:extLst>
          </p:cNvPr>
          <p:cNvSpPr>
            <a:spLocks noGrp="1"/>
          </p:cNvSpPr>
          <p:nvPr>
            <p:ph type="ftr" sz="quarter" idx="11"/>
          </p:nvPr>
        </p:nvSpPr>
        <p:spPr/>
        <p:txBody>
          <a:bodyPr/>
          <a:lstStyle/>
          <a:p>
            <a:r>
              <a:rPr lang="en-US"/>
              <a:t>WHITE HOUSE &amp; GSA OPEN INNOVATION FORUM</a:t>
            </a:r>
          </a:p>
        </p:txBody>
      </p:sp>
      <p:sp>
        <p:nvSpPr>
          <p:cNvPr id="5" name="Slide Number Placeholder 4">
            <a:extLst>
              <a:ext uri="{FF2B5EF4-FFF2-40B4-BE49-F238E27FC236}">
                <a16:creationId xmlns:a16="http://schemas.microsoft.com/office/drawing/2014/main" id="{52288833-2036-41BF-9D55-002B418388F4}"/>
              </a:ext>
            </a:extLst>
          </p:cNvPr>
          <p:cNvSpPr>
            <a:spLocks noGrp="1"/>
          </p:cNvSpPr>
          <p:nvPr>
            <p:ph type="sldNum" sz="quarter" idx="12"/>
          </p:nvPr>
        </p:nvSpPr>
        <p:spPr/>
        <p:txBody>
          <a:bodyPr/>
          <a:lstStyle/>
          <a:p>
            <a:fld id="{C2053DBD-7231-4DF4-A642-E18C1018F866}" type="slidenum">
              <a:rPr lang="en-US" sz="1400" b="1" smtClean="0">
                <a:latin typeface="Public sans"/>
              </a:rPr>
              <a:t>5</a:t>
            </a:fld>
            <a:endParaRPr lang="en-US" sz="1400" b="1" dirty="0">
              <a:latin typeface="Public sans"/>
            </a:endParaRPr>
          </a:p>
        </p:txBody>
      </p:sp>
    </p:spTree>
    <p:extLst>
      <p:ext uri="{BB962C8B-B14F-4D97-AF65-F5344CB8AC3E}">
        <p14:creationId xmlns:p14="http://schemas.microsoft.com/office/powerpoint/2010/main" val="2008117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GSA TTS Introduction</a:t>
            </a:r>
          </a:p>
        </p:txBody>
      </p:sp>
      <p:sp>
        <p:nvSpPr>
          <p:cNvPr id="11" name="Content Placeholder 2">
            <a:extLst>
              <a:ext uri="{FF2B5EF4-FFF2-40B4-BE49-F238E27FC236}">
                <a16:creationId xmlns:a16="http://schemas.microsoft.com/office/drawing/2014/main" id="{99FFA5FE-F037-4301-8790-263C154F7A86}"/>
              </a:ext>
            </a:extLst>
          </p:cNvPr>
          <p:cNvSpPr txBox="1">
            <a:spLocks/>
          </p:cNvSpPr>
          <p:nvPr/>
        </p:nvSpPr>
        <p:spPr>
          <a:xfrm>
            <a:off x="394855" y="1400529"/>
            <a:ext cx="6124073" cy="470826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400" b="1" dirty="0">
                <a:solidFill>
                  <a:srgbClr val="173C5F"/>
                </a:solidFill>
                <a:latin typeface="Public sans"/>
              </a:rPr>
              <a:t>Dave </a:t>
            </a:r>
            <a:r>
              <a:rPr lang="en-US" sz="4400" b="1" dirty="0" err="1">
                <a:solidFill>
                  <a:srgbClr val="173C5F"/>
                </a:solidFill>
                <a:latin typeface="Public sans"/>
              </a:rPr>
              <a:t>Zvenyach</a:t>
            </a:r>
            <a:r>
              <a:rPr lang="en-US" sz="4400" b="1" dirty="0">
                <a:solidFill>
                  <a:srgbClr val="173C5F"/>
                </a:solidFill>
                <a:latin typeface="Public sans"/>
              </a:rPr>
              <a:t> </a:t>
            </a:r>
            <a:r>
              <a:rPr lang="en-US" sz="2400" b="0" i="0" dirty="0">
                <a:solidFill>
                  <a:srgbClr val="173C5F"/>
                </a:solidFill>
                <a:effectLst/>
                <a:latin typeface="Public sans"/>
              </a:rPr>
              <a:t>(He/Him)</a:t>
            </a:r>
          </a:p>
          <a:p>
            <a:pPr marL="0" indent="0" algn="ctr">
              <a:lnSpc>
                <a:spcPct val="100000"/>
              </a:lnSpc>
              <a:buNone/>
            </a:pPr>
            <a:r>
              <a:rPr lang="en-US" sz="3200" b="0" i="0" dirty="0">
                <a:solidFill>
                  <a:srgbClr val="173C5F"/>
                </a:solidFill>
                <a:effectLst/>
                <a:latin typeface="Public sans"/>
              </a:rPr>
              <a:t>Deputy Commissioner</a:t>
            </a:r>
          </a:p>
          <a:p>
            <a:pPr marL="0" indent="0" algn="ctr">
              <a:lnSpc>
                <a:spcPct val="100000"/>
              </a:lnSpc>
              <a:buNone/>
            </a:pPr>
            <a:r>
              <a:rPr lang="en-US" sz="3200" b="1" i="0" dirty="0">
                <a:solidFill>
                  <a:srgbClr val="173C5F"/>
                </a:solidFill>
                <a:effectLst/>
                <a:latin typeface="Public sans"/>
              </a:rPr>
              <a:t>General Services Administration (GSA) </a:t>
            </a:r>
          </a:p>
          <a:p>
            <a:pPr marL="0" indent="0" algn="ctr">
              <a:lnSpc>
                <a:spcPct val="100000"/>
              </a:lnSpc>
              <a:buNone/>
            </a:pPr>
            <a:r>
              <a:rPr lang="en-US" sz="3200" b="0" i="0" dirty="0">
                <a:solidFill>
                  <a:srgbClr val="173C5F"/>
                </a:solidFill>
                <a:effectLst/>
                <a:latin typeface="Public sans"/>
              </a:rPr>
              <a:t>Director </a:t>
            </a:r>
          </a:p>
          <a:p>
            <a:pPr marL="0" indent="0" algn="ctr">
              <a:lnSpc>
                <a:spcPct val="100000"/>
              </a:lnSpc>
              <a:buNone/>
            </a:pPr>
            <a:r>
              <a:rPr lang="en-US" sz="3200" b="1" i="0" dirty="0">
                <a:solidFill>
                  <a:srgbClr val="173C5F"/>
                </a:solidFill>
                <a:effectLst/>
                <a:latin typeface="Public sans"/>
              </a:rPr>
              <a:t>Technology Transformation Services (TTS)</a:t>
            </a:r>
            <a:endParaRPr lang="en-US" sz="3200" b="1" dirty="0">
              <a:solidFill>
                <a:srgbClr val="173C5F"/>
              </a:solidFill>
              <a:latin typeface="Public sans"/>
            </a:endParaRPr>
          </a:p>
        </p:txBody>
      </p:sp>
      <p:pic>
        <p:nvPicPr>
          <p:cNvPr id="13" name="Google Shape;239;p37" descr="Headshot of a man with short grey hair against a grey background. ">
            <a:extLst>
              <a:ext uri="{FF2B5EF4-FFF2-40B4-BE49-F238E27FC236}">
                <a16:creationId xmlns:a16="http://schemas.microsoft.com/office/drawing/2014/main" id="{07CF7BD9-F2BD-4438-82A5-9FD0EE4FBD6E}"/>
              </a:ext>
            </a:extLst>
          </p:cNvPr>
          <p:cNvPicPr preferRelativeResize="0"/>
          <p:nvPr/>
        </p:nvPicPr>
        <p:blipFill rotWithShape="1">
          <a:blip r:embed="rId4">
            <a:extLst>
              <a:ext uri="{28A0092B-C50C-407E-A947-70E740481C1C}">
                <a14:useLocalDpi xmlns:a14="http://schemas.microsoft.com/office/drawing/2010/main" val="0"/>
              </a:ext>
            </a:extLst>
          </a:blip>
          <a:srcRect t="2639" b="34633"/>
          <a:stretch/>
        </p:blipFill>
        <p:spPr>
          <a:xfrm>
            <a:off x="6919446" y="1597679"/>
            <a:ext cx="4602801" cy="4313963"/>
          </a:xfrm>
          <a:prstGeom prst="ellipse">
            <a:avLst/>
          </a:prstGeom>
          <a:noFill/>
          <a:ln>
            <a:noFill/>
          </a:ln>
        </p:spPr>
      </p:pic>
      <p:sp>
        <p:nvSpPr>
          <p:cNvPr id="3" name="Footer Placeholder 2">
            <a:extLst>
              <a:ext uri="{FF2B5EF4-FFF2-40B4-BE49-F238E27FC236}">
                <a16:creationId xmlns:a16="http://schemas.microsoft.com/office/drawing/2014/main" id="{F41E5E44-0E34-48AF-BA10-724E53341090}"/>
              </a:ext>
            </a:extLst>
          </p:cNvPr>
          <p:cNvSpPr>
            <a:spLocks noGrp="1"/>
          </p:cNvSpPr>
          <p:nvPr>
            <p:ph type="ftr" sz="quarter" idx="11"/>
          </p:nvPr>
        </p:nvSpPr>
        <p:spPr/>
        <p:txBody>
          <a:bodyPr/>
          <a:lstStyle/>
          <a:p>
            <a:r>
              <a:rPr lang="en-US" dirty="0"/>
              <a:t>WHITE HOUSE &amp; GSA OPEN INNOVATION FORUM</a:t>
            </a:r>
          </a:p>
        </p:txBody>
      </p:sp>
      <p:sp>
        <p:nvSpPr>
          <p:cNvPr id="4" name="Slide Number Placeholder 3">
            <a:extLst>
              <a:ext uri="{FF2B5EF4-FFF2-40B4-BE49-F238E27FC236}">
                <a16:creationId xmlns:a16="http://schemas.microsoft.com/office/drawing/2014/main" id="{0143E7CC-DFC0-4C36-B780-85B3462CA86C}"/>
              </a:ext>
            </a:extLst>
          </p:cNvPr>
          <p:cNvSpPr>
            <a:spLocks noGrp="1"/>
          </p:cNvSpPr>
          <p:nvPr>
            <p:ph type="sldNum" sz="quarter" idx="12"/>
          </p:nvPr>
        </p:nvSpPr>
        <p:spPr/>
        <p:txBody>
          <a:bodyPr/>
          <a:lstStyle/>
          <a:p>
            <a:fld id="{C2053DBD-7231-4DF4-A642-E18C1018F866}" type="slidenum">
              <a:rPr lang="en-US" sz="1400" b="1" smtClean="0">
                <a:latin typeface="Public sans"/>
              </a:rPr>
              <a:t>6</a:t>
            </a:fld>
            <a:endParaRPr lang="en-US" sz="1400" b="1" dirty="0">
              <a:latin typeface="Public sans"/>
            </a:endParaRPr>
          </a:p>
        </p:txBody>
      </p:sp>
    </p:spTree>
    <p:extLst>
      <p:ext uri="{BB962C8B-B14F-4D97-AF65-F5344CB8AC3E}">
        <p14:creationId xmlns:p14="http://schemas.microsoft.com/office/powerpoint/2010/main" val="1165837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rPr>
              <a:t>Speakers</a:t>
            </a:r>
          </a:p>
        </p:txBody>
      </p:sp>
      <p:pic>
        <p:nvPicPr>
          <p:cNvPr id="15" name="Google Shape;239;p37" descr="Headshot of a woman with short black hair wearing a blue blazer standing against a white bookshelf.">
            <a:extLst>
              <a:ext uri="{FF2B5EF4-FFF2-40B4-BE49-F238E27FC236}">
                <a16:creationId xmlns:a16="http://schemas.microsoft.com/office/drawing/2014/main" id="{900F3BE4-F796-46D2-86A9-85259BB1AC74}"/>
              </a:ext>
            </a:extLst>
          </p:cNvPr>
          <p:cNvPicPr preferRelativeResize="0"/>
          <p:nvPr/>
        </p:nvPicPr>
        <p:blipFill rotWithShape="1">
          <a:blip r:embed="rId4">
            <a:extLst>
              <a:ext uri="{28A0092B-C50C-407E-A947-70E740481C1C}">
                <a14:useLocalDpi xmlns:a14="http://schemas.microsoft.com/office/drawing/2010/main" val="0"/>
              </a:ext>
            </a:extLst>
          </a:blip>
          <a:srcRect l="3030" t="17" r="25906" b="-17"/>
          <a:stretch/>
        </p:blipFill>
        <p:spPr>
          <a:xfrm>
            <a:off x="1236662" y="1478912"/>
            <a:ext cx="4021354" cy="3769003"/>
          </a:xfrm>
          <a:prstGeom prst="ellipse">
            <a:avLst/>
          </a:prstGeom>
          <a:noFill/>
          <a:ln>
            <a:noFill/>
          </a:ln>
        </p:spPr>
      </p:pic>
      <p:sp>
        <p:nvSpPr>
          <p:cNvPr id="13" name="Content Placeholder 2">
            <a:extLst>
              <a:ext uri="{FF2B5EF4-FFF2-40B4-BE49-F238E27FC236}">
                <a16:creationId xmlns:a16="http://schemas.microsoft.com/office/drawing/2014/main" id="{BAFDB84A-3EE0-415F-91BA-74C22E7AC601}"/>
              </a:ext>
            </a:extLst>
          </p:cNvPr>
          <p:cNvSpPr txBox="1">
            <a:spLocks/>
          </p:cNvSpPr>
          <p:nvPr/>
        </p:nvSpPr>
        <p:spPr>
          <a:xfrm>
            <a:off x="706932" y="5247915"/>
            <a:ext cx="5080814" cy="1370754"/>
          </a:xfrm>
          <a:prstGeom prst="rect">
            <a:avLst/>
          </a:prstGeom>
          <a:solidFill>
            <a:schemeClr val="bg1"/>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b="1" dirty="0">
                <a:solidFill>
                  <a:srgbClr val="173C5F"/>
                </a:solidFill>
                <a:latin typeface="Public sans"/>
              </a:rPr>
              <a:t>Dr. Alondra Nelson</a:t>
            </a:r>
          </a:p>
          <a:p>
            <a:pPr marL="0" indent="0" algn="ctr">
              <a:lnSpc>
                <a:spcPct val="100000"/>
              </a:lnSpc>
              <a:buNone/>
            </a:pPr>
            <a:r>
              <a:rPr lang="en-US" sz="1800" b="0" i="0" u="none" strike="noStrike" dirty="0">
                <a:solidFill>
                  <a:srgbClr val="173C5F"/>
                </a:solidFill>
                <a:effectLst/>
                <a:latin typeface="Public sans"/>
              </a:rPr>
              <a:t>Deputy Assistant to the President and head of the </a:t>
            </a:r>
            <a:r>
              <a:rPr lang="en-US" sz="1800" b="1" i="0" u="none" strike="noStrike" dirty="0">
                <a:solidFill>
                  <a:srgbClr val="173C5F"/>
                </a:solidFill>
                <a:effectLst/>
                <a:latin typeface="Public sans"/>
              </a:rPr>
              <a:t>White House Office of Science and Technology Policy (OSTP)</a:t>
            </a:r>
            <a:endParaRPr lang="en-US" sz="2400" b="1" dirty="0">
              <a:solidFill>
                <a:srgbClr val="173C5F"/>
              </a:solidFill>
              <a:latin typeface="Public sans"/>
            </a:endParaRPr>
          </a:p>
        </p:txBody>
      </p:sp>
      <p:sp>
        <p:nvSpPr>
          <p:cNvPr id="3" name="Footer Placeholder 2">
            <a:extLst>
              <a:ext uri="{FF2B5EF4-FFF2-40B4-BE49-F238E27FC236}">
                <a16:creationId xmlns:a16="http://schemas.microsoft.com/office/drawing/2014/main" id="{50F1C1F8-433E-46B8-8E21-8406030A39CA}"/>
              </a:ext>
            </a:extLst>
          </p:cNvPr>
          <p:cNvSpPr>
            <a:spLocks noGrp="1"/>
          </p:cNvSpPr>
          <p:nvPr>
            <p:ph type="ftr" sz="quarter" idx="11"/>
          </p:nvPr>
        </p:nvSpPr>
        <p:spPr/>
        <p:txBody>
          <a:bodyPr/>
          <a:lstStyle/>
          <a:p>
            <a:r>
              <a:rPr lang="en-US" dirty="0">
                <a:solidFill>
                  <a:schemeClr val="bg1"/>
                </a:solidFill>
              </a:rPr>
              <a:t>WHITE HOUSE &amp; GSA OPEN INNOVATION FORUM</a:t>
            </a:r>
          </a:p>
        </p:txBody>
      </p:sp>
      <p:pic>
        <p:nvPicPr>
          <p:cNvPr id="16" name="Google Shape;239;p37" descr="Headshot of a woman with sandy blond hair in a blue blazer with the American flag in the background.">
            <a:extLst>
              <a:ext uri="{FF2B5EF4-FFF2-40B4-BE49-F238E27FC236}">
                <a16:creationId xmlns:a16="http://schemas.microsoft.com/office/drawing/2014/main" id="{B67E05A0-2DBA-4ABA-9EF6-DCF14B14BA8F}"/>
              </a:ext>
            </a:extLst>
          </p:cNvPr>
          <p:cNvPicPr preferRelativeResize="0"/>
          <p:nvPr/>
        </p:nvPicPr>
        <p:blipFill rotWithShape="1">
          <a:blip r:embed="rId5">
            <a:extLst>
              <a:ext uri="{28A0092B-C50C-407E-A947-70E740481C1C}">
                <a14:useLocalDpi xmlns:a14="http://schemas.microsoft.com/office/drawing/2010/main" val="0"/>
              </a:ext>
            </a:extLst>
          </a:blip>
          <a:srcRect l="1825" t="474" r="342" b="26303"/>
          <a:stretch/>
        </p:blipFill>
        <p:spPr>
          <a:xfrm>
            <a:off x="7009002" y="1544498"/>
            <a:ext cx="4021354" cy="3769003"/>
          </a:xfrm>
          <a:prstGeom prst="ellipse">
            <a:avLst/>
          </a:prstGeom>
          <a:noFill/>
          <a:ln>
            <a:noFill/>
          </a:ln>
        </p:spPr>
      </p:pic>
      <p:sp>
        <p:nvSpPr>
          <p:cNvPr id="14" name="Content Placeholder 2">
            <a:extLst>
              <a:ext uri="{FF2B5EF4-FFF2-40B4-BE49-F238E27FC236}">
                <a16:creationId xmlns:a16="http://schemas.microsoft.com/office/drawing/2014/main" id="{151426CD-AA41-4C3A-8C1D-7DBFCF0524D9}"/>
              </a:ext>
            </a:extLst>
          </p:cNvPr>
          <p:cNvSpPr txBox="1">
            <a:spLocks/>
          </p:cNvSpPr>
          <p:nvPr/>
        </p:nvSpPr>
        <p:spPr>
          <a:xfrm>
            <a:off x="6357823" y="5247294"/>
            <a:ext cx="5323712" cy="1370754"/>
          </a:xfrm>
          <a:prstGeom prst="rect">
            <a:avLst/>
          </a:prstGeom>
          <a:solidFill>
            <a:schemeClr val="bg1"/>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b="1" dirty="0">
                <a:solidFill>
                  <a:srgbClr val="173C5F"/>
                </a:solidFill>
                <a:latin typeface="Public sans"/>
              </a:rPr>
              <a:t>Robin Carnahan</a:t>
            </a:r>
          </a:p>
          <a:p>
            <a:pPr marL="0" indent="0" algn="ctr">
              <a:lnSpc>
                <a:spcPct val="100000"/>
              </a:lnSpc>
              <a:buNone/>
            </a:pPr>
            <a:r>
              <a:rPr lang="en-US" sz="1800" b="0" i="0" u="none" strike="noStrike" dirty="0">
                <a:solidFill>
                  <a:srgbClr val="173C5F"/>
                </a:solidFill>
                <a:effectLst/>
                <a:latin typeface="Public sans"/>
              </a:rPr>
              <a:t>Administrator of the </a:t>
            </a:r>
            <a:r>
              <a:rPr lang="en-US" sz="1800" b="1" i="0" u="none" strike="noStrike" dirty="0">
                <a:solidFill>
                  <a:srgbClr val="173C5F"/>
                </a:solidFill>
                <a:effectLst/>
                <a:latin typeface="Public sans"/>
              </a:rPr>
              <a:t>General Services Administration (GSA)</a:t>
            </a:r>
            <a:endParaRPr lang="en-US" sz="2400" b="1" dirty="0">
              <a:solidFill>
                <a:srgbClr val="173C5F"/>
              </a:solidFill>
              <a:latin typeface="Public sans"/>
            </a:endParaRPr>
          </a:p>
        </p:txBody>
      </p:sp>
      <p:sp>
        <p:nvSpPr>
          <p:cNvPr id="4" name="Slide Number Placeholder 3">
            <a:extLst>
              <a:ext uri="{FF2B5EF4-FFF2-40B4-BE49-F238E27FC236}">
                <a16:creationId xmlns:a16="http://schemas.microsoft.com/office/drawing/2014/main" id="{260C4485-85F3-4833-BE2D-FA880986855F}"/>
              </a:ext>
            </a:extLst>
          </p:cNvPr>
          <p:cNvSpPr>
            <a:spLocks noGrp="1"/>
          </p:cNvSpPr>
          <p:nvPr>
            <p:ph type="sldNum" sz="quarter" idx="12"/>
          </p:nvPr>
        </p:nvSpPr>
        <p:spPr/>
        <p:txBody>
          <a:bodyPr/>
          <a:lstStyle/>
          <a:p>
            <a:fld id="{C2053DBD-7231-4DF4-A642-E18C1018F866}" type="slidenum">
              <a:rPr lang="en-US" sz="1400" b="1" smtClean="0"/>
              <a:t>7</a:t>
            </a:fld>
            <a:endParaRPr lang="en-US" sz="1400" b="1" dirty="0"/>
          </a:p>
        </p:txBody>
      </p:sp>
    </p:spTree>
    <p:extLst>
      <p:ext uri="{BB962C8B-B14F-4D97-AF65-F5344CB8AC3E}">
        <p14:creationId xmlns:p14="http://schemas.microsoft.com/office/powerpoint/2010/main" val="37107908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OSTP Opening Remarks</a:t>
            </a:r>
          </a:p>
        </p:txBody>
      </p:sp>
      <p:sp>
        <p:nvSpPr>
          <p:cNvPr id="11" name="Content Placeholder 2">
            <a:extLst>
              <a:ext uri="{FF2B5EF4-FFF2-40B4-BE49-F238E27FC236}">
                <a16:creationId xmlns:a16="http://schemas.microsoft.com/office/drawing/2014/main" id="{99FFA5FE-F037-4301-8790-263C154F7A86}"/>
              </a:ext>
            </a:extLst>
          </p:cNvPr>
          <p:cNvSpPr txBox="1">
            <a:spLocks/>
          </p:cNvSpPr>
          <p:nvPr/>
        </p:nvSpPr>
        <p:spPr>
          <a:xfrm>
            <a:off x="526310" y="2424017"/>
            <a:ext cx="5873570" cy="292473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400" b="1" dirty="0">
                <a:solidFill>
                  <a:srgbClr val="173C5F"/>
                </a:solidFill>
                <a:latin typeface="Public sans"/>
              </a:rPr>
              <a:t>Dr. Alondra Nelson </a:t>
            </a:r>
            <a:r>
              <a:rPr lang="en-US" sz="2400" dirty="0">
                <a:solidFill>
                  <a:srgbClr val="173C5F"/>
                </a:solidFill>
                <a:latin typeface="Public sans"/>
              </a:rPr>
              <a:t>(She/Her)</a:t>
            </a:r>
          </a:p>
          <a:p>
            <a:pPr marL="0" indent="0" algn="ctr">
              <a:lnSpc>
                <a:spcPct val="100000"/>
              </a:lnSpc>
              <a:buNone/>
            </a:pPr>
            <a:r>
              <a:rPr lang="en-US" sz="3200" b="0" i="0" u="none" strike="noStrike" dirty="0">
                <a:solidFill>
                  <a:srgbClr val="173C5F"/>
                </a:solidFill>
                <a:effectLst/>
                <a:latin typeface="Public sans"/>
              </a:rPr>
              <a:t>Deputy Assistant to the President and head of the </a:t>
            </a:r>
            <a:r>
              <a:rPr lang="en-US" sz="3200" b="1" i="0" u="none" strike="noStrike" dirty="0">
                <a:solidFill>
                  <a:srgbClr val="173C5F"/>
                </a:solidFill>
                <a:effectLst/>
                <a:latin typeface="Public sans"/>
              </a:rPr>
              <a:t>White House Office of Science and Technology Policy (OSTP)</a:t>
            </a:r>
            <a:endParaRPr lang="en-US" sz="3200" b="1" dirty="0">
              <a:solidFill>
                <a:srgbClr val="173C5F"/>
              </a:solidFill>
              <a:latin typeface="Public sans"/>
            </a:endParaRPr>
          </a:p>
        </p:txBody>
      </p:sp>
      <p:pic>
        <p:nvPicPr>
          <p:cNvPr id="12" name="Google Shape;239;p37" descr="Headshot of a woman with short black hair wearing a blue blazer standing against a white bookshelf.">
            <a:extLst>
              <a:ext uri="{FF2B5EF4-FFF2-40B4-BE49-F238E27FC236}">
                <a16:creationId xmlns:a16="http://schemas.microsoft.com/office/drawing/2014/main" id="{672C4531-1BE6-48D7-A2F6-45D2049F8566}"/>
              </a:ext>
            </a:extLst>
          </p:cNvPr>
          <p:cNvPicPr preferRelativeResize="0"/>
          <p:nvPr/>
        </p:nvPicPr>
        <p:blipFill rotWithShape="1">
          <a:blip r:embed="rId4">
            <a:extLst>
              <a:ext uri="{28A0092B-C50C-407E-A947-70E740481C1C}">
                <a14:useLocalDpi xmlns:a14="http://schemas.microsoft.com/office/drawing/2010/main" val="0"/>
              </a:ext>
            </a:extLst>
          </a:blip>
          <a:srcRect l="5088" t="2847" r="29190" b="4847"/>
          <a:stretch/>
        </p:blipFill>
        <p:spPr>
          <a:xfrm>
            <a:off x="6890820" y="1478873"/>
            <a:ext cx="4774870" cy="4475234"/>
          </a:xfrm>
          <a:prstGeom prst="ellipse">
            <a:avLst/>
          </a:prstGeom>
          <a:noFill/>
          <a:ln>
            <a:noFill/>
          </a:ln>
        </p:spPr>
      </p:pic>
      <p:sp>
        <p:nvSpPr>
          <p:cNvPr id="3" name="Footer Placeholder 2">
            <a:extLst>
              <a:ext uri="{FF2B5EF4-FFF2-40B4-BE49-F238E27FC236}">
                <a16:creationId xmlns:a16="http://schemas.microsoft.com/office/drawing/2014/main" id="{140C0E21-D9F8-4E7F-89B5-CF59723792E1}"/>
              </a:ext>
            </a:extLst>
          </p:cNvPr>
          <p:cNvSpPr>
            <a:spLocks noGrp="1"/>
          </p:cNvSpPr>
          <p:nvPr>
            <p:ph type="ftr" sz="quarter" idx="11"/>
          </p:nvPr>
        </p:nvSpPr>
        <p:spPr/>
        <p:txBody>
          <a:bodyPr/>
          <a:lstStyle/>
          <a:p>
            <a:r>
              <a:rPr lang="en-US"/>
              <a:t>WHITE HOUSE &amp; GSA OPEN INNOVATION FORUM</a:t>
            </a:r>
          </a:p>
        </p:txBody>
      </p:sp>
      <p:sp>
        <p:nvSpPr>
          <p:cNvPr id="4" name="Slide Number Placeholder 3">
            <a:extLst>
              <a:ext uri="{FF2B5EF4-FFF2-40B4-BE49-F238E27FC236}">
                <a16:creationId xmlns:a16="http://schemas.microsoft.com/office/drawing/2014/main" id="{676537F7-6A37-4538-A0F1-D8841FAA6CE0}"/>
              </a:ext>
            </a:extLst>
          </p:cNvPr>
          <p:cNvSpPr>
            <a:spLocks noGrp="1"/>
          </p:cNvSpPr>
          <p:nvPr>
            <p:ph type="sldNum" sz="quarter" idx="12"/>
          </p:nvPr>
        </p:nvSpPr>
        <p:spPr/>
        <p:txBody>
          <a:bodyPr/>
          <a:lstStyle/>
          <a:p>
            <a:fld id="{C2053DBD-7231-4DF4-A642-E18C1018F866}" type="slidenum">
              <a:rPr lang="en-US" sz="1400" b="1" smtClean="0">
                <a:latin typeface="Public sans"/>
              </a:rPr>
              <a:t>8</a:t>
            </a:fld>
            <a:endParaRPr lang="en-US" sz="1400" b="1">
              <a:latin typeface="Public sans"/>
            </a:endParaRPr>
          </a:p>
        </p:txBody>
      </p:sp>
    </p:spTree>
    <p:extLst>
      <p:ext uri="{BB962C8B-B14F-4D97-AF65-F5344CB8AC3E}">
        <p14:creationId xmlns:p14="http://schemas.microsoft.com/office/powerpoint/2010/main" val="3178715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3103-75BF-4CA9-8625-845A0BC06D11}"/>
              </a:ext>
            </a:extLst>
          </p:cNvPr>
          <p:cNvSpPr txBox="1">
            <a:spLocks noGrp="1"/>
          </p:cNvSpPr>
          <p:nvPr>
            <p:ph type="title" idx="4294967295"/>
          </p:nvPr>
        </p:nvSpPr>
        <p:spPr>
          <a:xfrm>
            <a:off x="394855" y="300473"/>
            <a:ext cx="7493000" cy="65087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Public sans"/>
                <a:ea typeface="+mj-ea"/>
                <a:cs typeface="+mj-cs"/>
              </a:rPr>
              <a:t>GSA Opening Remarks</a:t>
            </a:r>
          </a:p>
        </p:txBody>
      </p:sp>
      <p:sp>
        <p:nvSpPr>
          <p:cNvPr id="11" name="Content Placeholder 2">
            <a:extLst>
              <a:ext uri="{FF2B5EF4-FFF2-40B4-BE49-F238E27FC236}">
                <a16:creationId xmlns:a16="http://schemas.microsoft.com/office/drawing/2014/main" id="{99FFA5FE-F037-4301-8790-263C154F7A86}"/>
              </a:ext>
            </a:extLst>
          </p:cNvPr>
          <p:cNvSpPr txBox="1">
            <a:spLocks/>
          </p:cNvSpPr>
          <p:nvPr/>
        </p:nvSpPr>
        <p:spPr>
          <a:xfrm>
            <a:off x="554343" y="2172284"/>
            <a:ext cx="5228820" cy="251343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400" b="1" dirty="0">
                <a:solidFill>
                  <a:srgbClr val="173C5F"/>
                </a:solidFill>
                <a:latin typeface="Public sans"/>
              </a:rPr>
              <a:t>Robin Carnahan</a:t>
            </a:r>
            <a:r>
              <a:rPr lang="en-US" sz="4400" dirty="0">
                <a:solidFill>
                  <a:srgbClr val="173C5F"/>
                </a:solidFill>
                <a:latin typeface="Public sans"/>
              </a:rPr>
              <a:t> </a:t>
            </a:r>
            <a:r>
              <a:rPr lang="en-US" sz="2400" dirty="0">
                <a:solidFill>
                  <a:srgbClr val="173C5F"/>
                </a:solidFill>
                <a:latin typeface="Public sans"/>
              </a:rPr>
              <a:t>(She/Her)</a:t>
            </a:r>
          </a:p>
          <a:p>
            <a:pPr marL="0" indent="0" algn="ctr">
              <a:lnSpc>
                <a:spcPct val="100000"/>
              </a:lnSpc>
              <a:buNone/>
            </a:pPr>
            <a:r>
              <a:rPr lang="en-US" sz="3200" b="0" i="0" u="none" strike="noStrike" dirty="0">
                <a:solidFill>
                  <a:srgbClr val="173C5F"/>
                </a:solidFill>
                <a:effectLst/>
                <a:latin typeface="Public sans"/>
              </a:rPr>
              <a:t>Administrator</a:t>
            </a:r>
          </a:p>
          <a:p>
            <a:pPr marL="0" indent="0" algn="ctr">
              <a:lnSpc>
                <a:spcPct val="100000"/>
              </a:lnSpc>
              <a:buNone/>
            </a:pPr>
            <a:r>
              <a:rPr lang="en-US" sz="3200" b="1" i="0" u="none" strike="noStrike" dirty="0">
                <a:solidFill>
                  <a:srgbClr val="173C5F"/>
                </a:solidFill>
                <a:effectLst/>
                <a:latin typeface="Public sans"/>
              </a:rPr>
              <a:t>General Services Administration (GSA)</a:t>
            </a:r>
          </a:p>
        </p:txBody>
      </p:sp>
      <p:pic>
        <p:nvPicPr>
          <p:cNvPr id="10" name="Google Shape;239;p37" descr="Headshot of a woman with sandy blond hair in a blue blazer with the American flag in the background.">
            <a:extLst>
              <a:ext uri="{FF2B5EF4-FFF2-40B4-BE49-F238E27FC236}">
                <a16:creationId xmlns:a16="http://schemas.microsoft.com/office/drawing/2014/main" id="{E98547A1-EC42-414A-887F-0A771EE65BDE}"/>
              </a:ext>
            </a:extLst>
          </p:cNvPr>
          <p:cNvPicPr preferRelativeResize="0"/>
          <p:nvPr/>
        </p:nvPicPr>
        <p:blipFill rotWithShape="1">
          <a:blip r:embed="rId4">
            <a:extLst>
              <a:ext uri="{28A0092B-C50C-407E-A947-70E740481C1C}">
                <a14:useLocalDpi xmlns:a14="http://schemas.microsoft.com/office/drawing/2010/main" val="0"/>
              </a:ext>
            </a:extLst>
          </a:blip>
          <a:srcRect l="619" t="429" r="765" b="25762"/>
          <a:stretch/>
        </p:blipFill>
        <p:spPr>
          <a:xfrm>
            <a:off x="6808339" y="1324789"/>
            <a:ext cx="4932996" cy="4623437"/>
          </a:xfrm>
          <a:prstGeom prst="ellipse">
            <a:avLst/>
          </a:prstGeom>
          <a:noFill/>
          <a:ln>
            <a:noFill/>
          </a:ln>
        </p:spPr>
      </p:pic>
      <p:sp>
        <p:nvSpPr>
          <p:cNvPr id="3" name="Footer Placeholder 2">
            <a:extLst>
              <a:ext uri="{FF2B5EF4-FFF2-40B4-BE49-F238E27FC236}">
                <a16:creationId xmlns:a16="http://schemas.microsoft.com/office/drawing/2014/main" id="{6A175FCF-2E71-4B44-96F4-BABDC3D704CA}"/>
              </a:ext>
            </a:extLst>
          </p:cNvPr>
          <p:cNvSpPr>
            <a:spLocks noGrp="1"/>
          </p:cNvSpPr>
          <p:nvPr>
            <p:ph type="ftr" sz="quarter" idx="11"/>
          </p:nvPr>
        </p:nvSpPr>
        <p:spPr/>
        <p:txBody>
          <a:bodyPr/>
          <a:lstStyle/>
          <a:p>
            <a:r>
              <a:rPr lang="en-US"/>
              <a:t>WHITE HOUSE &amp; GSA OPEN INNOVATION FORUM</a:t>
            </a:r>
          </a:p>
        </p:txBody>
      </p:sp>
      <p:sp>
        <p:nvSpPr>
          <p:cNvPr id="4" name="Slide Number Placeholder 3">
            <a:extLst>
              <a:ext uri="{FF2B5EF4-FFF2-40B4-BE49-F238E27FC236}">
                <a16:creationId xmlns:a16="http://schemas.microsoft.com/office/drawing/2014/main" id="{0592CCFC-3B2B-4D6F-BDA2-D6F82A037D78}"/>
              </a:ext>
            </a:extLst>
          </p:cNvPr>
          <p:cNvSpPr>
            <a:spLocks noGrp="1"/>
          </p:cNvSpPr>
          <p:nvPr>
            <p:ph type="sldNum" sz="quarter" idx="12"/>
          </p:nvPr>
        </p:nvSpPr>
        <p:spPr/>
        <p:txBody>
          <a:bodyPr/>
          <a:lstStyle/>
          <a:p>
            <a:fld id="{C2053DBD-7231-4DF4-A642-E18C1018F866}" type="slidenum">
              <a:rPr lang="en-US" sz="1400" b="1" smtClean="0"/>
              <a:t>9</a:t>
            </a:fld>
            <a:endParaRPr lang="en-US" sz="1400" b="1" dirty="0"/>
          </a:p>
        </p:txBody>
      </p:sp>
    </p:spTree>
    <p:extLst>
      <p:ext uri="{BB962C8B-B14F-4D97-AF65-F5344CB8AC3E}">
        <p14:creationId xmlns:p14="http://schemas.microsoft.com/office/powerpoint/2010/main" val="2458500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algn="l">
          <a:defRPr dirty="0">
            <a:solidFill>
              <a:srgbClr val="173C5F"/>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1593</TotalTime>
  <Words>1604</Words>
  <Application>Microsoft Macintosh PowerPoint</Application>
  <PresentationFormat>Widescreen</PresentationFormat>
  <Paragraphs>155</Paragraphs>
  <Slides>18</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Public sans</vt:lpstr>
      <vt:lpstr>Roboto</vt:lpstr>
      <vt:lpstr>Slack-Lato</vt:lpstr>
      <vt:lpstr>Office Theme</vt:lpstr>
      <vt:lpstr>White House &amp; GSA Open Innovation Forum Title Slide</vt:lpstr>
      <vt:lpstr>Welcome &amp; Introductions</vt:lpstr>
      <vt:lpstr>Logistics</vt:lpstr>
      <vt:lpstr>Event Agenda</vt:lpstr>
      <vt:lpstr>OSTP Introduction</vt:lpstr>
      <vt:lpstr>GSA TTS Introduction</vt:lpstr>
      <vt:lpstr>Speakers</vt:lpstr>
      <vt:lpstr>OSTP Opening Remarks</vt:lpstr>
      <vt:lpstr>GSA Opening Remarks</vt:lpstr>
      <vt:lpstr>Returning soon!</vt:lpstr>
      <vt:lpstr>Biennial Report Overview</vt:lpstr>
      <vt:lpstr>Practitioners’ Panel</vt:lpstr>
      <vt:lpstr>Practitioners’ Panel: CDC</vt:lpstr>
      <vt:lpstr>Practitioners’ Panel: DOT</vt:lpstr>
      <vt:lpstr>Practitioners’ Panel: NIEHS</vt:lpstr>
      <vt:lpstr>Practitioners’ Panel: NOAA</vt:lpstr>
      <vt:lpstr>Practitioners’ Panel: USAID</vt:lpstr>
      <vt:lpstr>Closing Remarks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Carrie Waites</dc:creator>
  <cp:lastModifiedBy>Microsoft Office User</cp:lastModifiedBy>
  <cp:revision>67</cp:revision>
  <dcterms:created xsi:type="dcterms:W3CDTF">2022-07-05T18:57:31Z</dcterms:created>
  <dcterms:modified xsi:type="dcterms:W3CDTF">2022-07-15T14:20:43Z</dcterms:modified>
</cp:coreProperties>
</file>

<file path=docProps/thumbnail.jpeg>
</file>